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5" r:id="rId2"/>
    <p:sldId id="284" r:id="rId3"/>
    <p:sldId id="257" r:id="rId4"/>
    <p:sldId id="288" r:id="rId5"/>
    <p:sldId id="302" r:id="rId6"/>
    <p:sldId id="287" r:id="rId7"/>
    <p:sldId id="289" r:id="rId8"/>
    <p:sldId id="368" r:id="rId9"/>
    <p:sldId id="369" r:id="rId10"/>
    <p:sldId id="260" r:id="rId11"/>
    <p:sldId id="258" r:id="rId12"/>
    <p:sldId id="271" r:id="rId13"/>
    <p:sldId id="351" r:id="rId14"/>
    <p:sldId id="307" r:id="rId15"/>
    <p:sldId id="363" r:id="rId16"/>
    <p:sldId id="361" r:id="rId17"/>
    <p:sldId id="371" r:id="rId18"/>
    <p:sldId id="372" r:id="rId19"/>
    <p:sldId id="329" r:id="rId20"/>
    <p:sldId id="330" r:id="rId21"/>
    <p:sldId id="331" r:id="rId22"/>
    <p:sldId id="321" r:id="rId23"/>
    <p:sldId id="328" r:id="rId24"/>
    <p:sldId id="324" r:id="rId25"/>
    <p:sldId id="357" r:id="rId26"/>
    <p:sldId id="358" r:id="rId27"/>
    <p:sldId id="370" r:id="rId28"/>
    <p:sldId id="373" r:id="rId29"/>
    <p:sldId id="355" r:id="rId30"/>
    <p:sldId id="323" r:id="rId31"/>
    <p:sldId id="354" r:id="rId32"/>
    <p:sldId id="356" r:id="rId33"/>
    <p:sldId id="374" r:id="rId34"/>
    <p:sldId id="349" r:id="rId35"/>
    <p:sldId id="348" r:id="rId36"/>
    <p:sldId id="376" r:id="rId37"/>
    <p:sldId id="3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DC1A5-1A0B-462F-9D7D-F8859753AB7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C959B33-E805-417D-934E-F74789CEE029}">
      <dgm:prSet phldrT="[Text]" custT="1"/>
      <dgm:spPr/>
      <dgm:t>
        <a:bodyPr/>
        <a:lstStyle/>
        <a:p>
          <a:r>
            <a:rPr lang="en-US" sz="1400" dirty="0" smtClean="0"/>
            <a:t>Inspection Agency (IA)</a:t>
          </a:r>
        </a:p>
        <a:p>
          <a:r>
            <a:rPr lang="en-US" sz="1200" dirty="0" smtClean="0"/>
            <a:t>AAMA |  WDMA  |  NAMI</a:t>
          </a:r>
        </a:p>
      </dgm:t>
    </dgm:pt>
    <dgm:pt modelId="{9FEF6558-77A8-442B-9FEC-8C42760AD0CA}" type="parTrans" cxnId="{5B9B70D5-C3EE-4A81-92CC-3053264F4F73}">
      <dgm:prSet/>
      <dgm:spPr/>
      <dgm:t>
        <a:bodyPr/>
        <a:lstStyle/>
        <a:p>
          <a:endParaRPr lang="en-US"/>
        </a:p>
      </dgm:t>
    </dgm:pt>
    <dgm:pt modelId="{EE145486-D5DB-4712-B293-E9B053CA141F}" type="sibTrans" cxnId="{5B9B70D5-C3EE-4A81-92CC-3053264F4F73}">
      <dgm:prSet/>
      <dgm:spPr/>
      <dgm:t>
        <a:bodyPr/>
        <a:lstStyle/>
        <a:p>
          <a:endParaRPr lang="en-US"/>
        </a:p>
      </dgm:t>
    </dgm:pt>
    <dgm:pt modelId="{5F560405-2984-4945-BC4C-2CB902F6DA92}">
      <dgm:prSet phldrT="[Text]" custT="1"/>
      <dgm:spPr/>
      <dgm:t>
        <a:bodyPr/>
        <a:lstStyle/>
        <a:p>
          <a:r>
            <a:rPr lang="en-US" sz="1400" dirty="0" smtClean="0"/>
            <a:t>Simulation/Modeling</a:t>
          </a:r>
        </a:p>
      </dgm:t>
    </dgm:pt>
    <dgm:pt modelId="{3ED31C8A-15DA-49D6-B2BE-D23E69646C18}" type="parTrans" cxnId="{155E4892-C2BC-4F3C-94F3-9B57CBADF0C3}">
      <dgm:prSet/>
      <dgm:spPr/>
      <dgm:t>
        <a:bodyPr/>
        <a:lstStyle/>
        <a:p>
          <a:endParaRPr lang="en-US"/>
        </a:p>
      </dgm:t>
    </dgm:pt>
    <dgm:pt modelId="{D290A084-8267-4143-AC5B-3E261E34A0A6}" type="sibTrans" cxnId="{155E4892-C2BC-4F3C-94F3-9B57CBADF0C3}">
      <dgm:prSet/>
      <dgm:spPr/>
      <dgm:t>
        <a:bodyPr/>
        <a:lstStyle/>
        <a:p>
          <a:endParaRPr lang="en-US"/>
        </a:p>
      </dgm:t>
    </dgm:pt>
    <dgm:pt modelId="{61051026-79C1-447C-956E-6AA883C7C922}">
      <dgm:prSet phldrT="[Text]" custT="1"/>
      <dgm:spPr/>
      <dgm:t>
        <a:bodyPr/>
        <a:lstStyle/>
        <a:p>
          <a:r>
            <a:rPr lang="en-US" sz="1400" dirty="0" smtClean="0"/>
            <a:t>Physical Testing</a:t>
          </a:r>
        </a:p>
      </dgm:t>
    </dgm:pt>
    <dgm:pt modelId="{0B67C21A-491D-4AC1-A61D-B794C22B38BA}" type="parTrans" cxnId="{8D3D96A2-F6CB-45C9-9DF1-2B512D3805B2}">
      <dgm:prSet/>
      <dgm:spPr/>
      <dgm:t>
        <a:bodyPr/>
        <a:lstStyle/>
        <a:p>
          <a:endParaRPr lang="en-US"/>
        </a:p>
      </dgm:t>
    </dgm:pt>
    <dgm:pt modelId="{F42278B2-51F8-49C7-A2B9-8FDD3122A724}" type="sibTrans" cxnId="{8D3D96A2-F6CB-45C9-9DF1-2B512D3805B2}">
      <dgm:prSet/>
      <dgm:spPr/>
      <dgm:t>
        <a:bodyPr/>
        <a:lstStyle/>
        <a:p>
          <a:endParaRPr lang="en-US"/>
        </a:p>
      </dgm:t>
    </dgm:pt>
    <dgm:pt modelId="{A759F6D3-E7A0-41E7-8631-90D169CC62E4}">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400" dirty="0" smtClean="0"/>
            <a:t>Whole-Window Thermal Validation Test</a:t>
          </a:r>
        </a:p>
      </dgm:t>
    </dgm:pt>
    <dgm:pt modelId="{EB06E3B7-3697-4CE0-B6DF-0F535F97C01F}" type="parTrans" cxnId="{64E8280F-21AF-4038-A5F3-E6F23465AD32}">
      <dgm:prSet>
        <dgm:style>
          <a:lnRef idx="2">
            <a:schemeClr val="accent4"/>
          </a:lnRef>
          <a:fillRef idx="0">
            <a:schemeClr val="accent4"/>
          </a:fillRef>
          <a:effectRef idx="1">
            <a:schemeClr val="accent4"/>
          </a:effectRef>
          <a:fontRef idx="minor">
            <a:schemeClr val="tx1"/>
          </a:fontRef>
        </dgm:style>
      </dgm:prSet>
      <dgm:spPr>
        <a:ln/>
      </dgm:spPr>
      <dgm:t>
        <a:bodyPr/>
        <a:lstStyle/>
        <a:p>
          <a:endParaRPr lang="en-US"/>
        </a:p>
      </dgm:t>
    </dgm:pt>
    <dgm:pt modelId="{BACBB63F-073D-447C-AD6E-45BCC2DED249}" type="sibTrans" cxnId="{64E8280F-21AF-4038-A5F3-E6F23465AD32}">
      <dgm:prSet/>
      <dgm:spPr/>
      <dgm:t>
        <a:bodyPr/>
        <a:lstStyle/>
        <a:p>
          <a:endParaRPr lang="en-US"/>
        </a:p>
      </dgm:t>
    </dgm:pt>
    <dgm:pt modelId="{A6C1FE8F-AC3E-4B54-9926-8D0E079C0025}">
      <dgm:prSet phldrT="[Text]" custT="1">
        <dgm:style>
          <a:lnRef idx="2">
            <a:schemeClr val="accent4"/>
          </a:lnRef>
          <a:fillRef idx="1">
            <a:schemeClr val="lt1"/>
          </a:fillRef>
          <a:effectRef idx="0">
            <a:schemeClr val="accent4"/>
          </a:effectRef>
          <a:fontRef idx="minor">
            <a:schemeClr val="dk1"/>
          </a:fontRef>
        </dgm:style>
      </dgm:prSet>
      <dgm:spPr/>
      <dgm:t>
        <a:bodyPr/>
        <a:lstStyle/>
        <a:p>
          <a:r>
            <a:rPr lang="en-US" sz="1400" dirty="0" smtClean="0"/>
            <a:t>Insulated Glazing Unit (IG) Testing</a:t>
          </a:r>
        </a:p>
      </dgm:t>
    </dgm:pt>
    <dgm:pt modelId="{E2BF62AA-8FF1-4766-B795-2297C6257929}" type="parTrans" cxnId="{8D8E0A3E-15E1-4BE4-AD4A-D2BBBFDAF151}">
      <dgm:prSet>
        <dgm:style>
          <a:lnRef idx="2">
            <a:schemeClr val="accent4"/>
          </a:lnRef>
          <a:fillRef idx="0">
            <a:schemeClr val="accent4"/>
          </a:fillRef>
          <a:effectRef idx="1">
            <a:schemeClr val="accent4"/>
          </a:effectRef>
          <a:fontRef idx="minor">
            <a:schemeClr val="tx1"/>
          </a:fontRef>
        </dgm:style>
      </dgm:prSet>
      <dgm:spPr/>
      <dgm:t>
        <a:bodyPr/>
        <a:lstStyle/>
        <a:p>
          <a:endParaRPr lang="en-US"/>
        </a:p>
      </dgm:t>
    </dgm:pt>
    <dgm:pt modelId="{B8BE0621-C7E7-44C1-AFE9-C35A332FDF6E}" type="sibTrans" cxnId="{8D8E0A3E-15E1-4BE4-AD4A-D2BBBFDAF151}">
      <dgm:prSet/>
      <dgm:spPr/>
      <dgm:t>
        <a:bodyPr/>
        <a:lstStyle/>
        <a:p>
          <a:endParaRPr lang="en-US"/>
        </a:p>
      </dgm:t>
    </dgm:pt>
    <dgm:pt modelId="{52C4070C-89CD-4CEA-9DC0-79F04F55B6CF}">
      <dgm:prSet phldrT="[Text]" custT="1">
        <dgm:style>
          <a:lnRef idx="2">
            <a:schemeClr val="accent2"/>
          </a:lnRef>
          <a:fillRef idx="1">
            <a:schemeClr val="lt1"/>
          </a:fillRef>
          <a:effectRef idx="0">
            <a:schemeClr val="accent2"/>
          </a:effectRef>
          <a:fontRef idx="minor">
            <a:schemeClr val="dk1"/>
          </a:fontRef>
        </dgm:style>
      </dgm:prSet>
      <dgm:spPr>
        <a:ln>
          <a:solidFill>
            <a:srgbClr val="00B050"/>
          </a:solidFill>
        </a:ln>
      </dgm:spPr>
      <dgm:t>
        <a:bodyPr/>
        <a:lstStyle/>
        <a:p>
          <a:r>
            <a:rPr lang="en-US" sz="1400" dirty="0" smtClean="0"/>
            <a:t>IGCC/IGMA</a:t>
          </a:r>
          <a:endParaRPr lang="en-US" sz="1400" dirty="0"/>
        </a:p>
      </dgm:t>
    </dgm:pt>
    <dgm:pt modelId="{BCC17C40-DCAC-4BDB-92ED-7F1DE016E1F3}" type="parTrans" cxnId="{3FB8E94D-4F40-4B33-BC69-CEC9F8DEEF83}">
      <dgm:prSet>
        <dgm:style>
          <a:lnRef idx="3">
            <a:schemeClr val="accent2"/>
          </a:lnRef>
          <a:fillRef idx="0">
            <a:schemeClr val="accent2"/>
          </a:fillRef>
          <a:effectRef idx="2">
            <a:schemeClr val="accent2"/>
          </a:effectRef>
          <a:fontRef idx="minor">
            <a:schemeClr val="tx1"/>
          </a:fontRef>
        </dgm:style>
      </dgm:prSet>
      <dgm:spPr>
        <a:ln>
          <a:noFill/>
        </a:ln>
      </dgm:spPr>
      <dgm:t>
        <a:bodyPr/>
        <a:lstStyle/>
        <a:p>
          <a:endParaRPr lang="en-US"/>
        </a:p>
      </dgm:t>
    </dgm:pt>
    <dgm:pt modelId="{F660415C-19CA-41A6-982E-3241C49E218E}" type="sibTrans" cxnId="{3FB8E94D-4F40-4B33-BC69-CEC9F8DEEF83}">
      <dgm:prSet/>
      <dgm:spPr/>
      <dgm:t>
        <a:bodyPr/>
        <a:lstStyle/>
        <a:p>
          <a:endParaRPr lang="en-US"/>
        </a:p>
      </dgm:t>
    </dgm:pt>
    <dgm:pt modelId="{1DE8CAAA-7DD2-4C4E-9E87-8F38261FAA41}">
      <dgm:prSet phldrT="[Text]" custT="1"/>
      <dgm:spPr/>
      <dgm:t>
        <a:bodyPr/>
        <a:lstStyle/>
        <a:p>
          <a:r>
            <a:rPr lang="en-US" sz="1400" dirty="0" smtClean="0"/>
            <a:t>NFRC</a:t>
          </a:r>
          <a:endParaRPr lang="en-US" sz="1400" dirty="0"/>
        </a:p>
      </dgm:t>
    </dgm:pt>
    <dgm:pt modelId="{22C98F9D-DBAB-4036-A777-7AC8CD1EAF9D}" type="parTrans" cxnId="{3E06FD79-4912-4A42-AAA3-8255BB8FB863}">
      <dgm:prSet/>
      <dgm:spPr/>
      <dgm:t>
        <a:bodyPr/>
        <a:lstStyle/>
        <a:p>
          <a:endParaRPr lang="en-US"/>
        </a:p>
      </dgm:t>
    </dgm:pt>
    <dgm:pt modelId="{F76371A9-C21E-421B-A1CC-5101C8DE337E}" type="sibTrans" cxnId="{3E06FD79-4912-4A42-AAA3-8255BB8FB863}">
      <dgm:prSet/>
      <dgm:spPr/>
      <dgm:t>
        <a:bodyPr/>
        <a:lstStyle/>
        <a:p>
          <a:endParaRPr lang="en-US"/>
        </a:p>
      </dgm:t>
    </dgm:pt>
    <dgm:pt modelId="{EE7DED38-BE4C-47CB-87D1-CFE17D65064B}">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100" dirty="0" smtClean="0"/>
            <a:t>Certified Products Directory</a:t>
          </a:r>
          <a:endParaRPr lang="en-US" sz="1100" dirty="0"/>
        </a:p>
      </dgm:t>
    </dgm:pt>
    <dgm:pt modelId="{A526D0AE-59BB-4366-864B-7051E4FEEC36}" type="parTrans" cxnId="{03F1DBB3-347D-4FEE-BDE9-D1A6780C5E4F}">
      <dgm:prSet/>
      <dgm:spPr/>
      <dgm:t>
        <a:bodyPr/>
        <a:lstStyle/>
        <a:p>
          <a:endParaRPr lang="en-US"/>
        </a:p>
      </dgm:t>
    </dgm:pt>
    <dgm:pt modelId="{2A1C51E6-AA8B-4A5E-97AA-B6F2C10ABDD8}" type="sibTrans" cxnId="{03F1DBB3-347D-4FEE-BDE9-D1A6780C5E4F}">
      <dgm:prSet/>
      <dgm:spPr/>
      <dgm:t>
        <a:bodyPr/>
        <a:lstStyle/>
        <a:p>
          <a:endParaRPr lang="en-US"/>
        </a:p>
      </dgm:t>
    </dgm:pt>
    <dgm:pt modelId="{0016728E-21F2-45B4-89C6-C94FB5FE1CFD}">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400" dirty="0" smtClean="0"/>
            <a:t>Approved/Certified 3</a:t>
          </a:r>
          <a:r>
            <a:rPr lang="en-US" sz="1400" baseline="30000" dirty="0" smtClean="0"/>
            <a:t>rd</a:t>
          </a:r>
          <a:r>
            <a:rPr lang="en-US" sz="1400" dirty="0" smtClean="0"/>
            <a:t> Party Test Facility</a:t>
          </a:r>
          <a:endParaRPr lang="en-US" sz="1400" dirty="0"/>
        </a:p>
      </dgm:t>
    </dgm:pt>
    <dgm:pt modelId="{5D381CD2-C48D-4F37-AA5D-74821ED8D03F}" type="sibTrans" cxnId="{1855D3A1-3AC4-406A-A9EC-59E5CF8B507D}">
      <dgm:prSet/>
      <dgm:spPr/>
      <dgm:t>
        <a:bodyPr/>
        <a:lstStyle/>
        <a:p>
          <a:endParaRPr lang="en-US"/>
        </a:p>
      </dgm:t>
    </dgm:pt>
    <dgm:pt modelId="{11D0163D-4A82-4C8A-B982-708CB23F936A}" type="parTrans" cxnId="{1855D3A1-3AC4-406A-A9EC-59E5CF8B507D}">
      <dgm:prSet>
        <dgm:style>
          <a:lnRef idx="2">
            <a:schemeClr val="accent5"/>
          </a:lnRef>
          <a:fillRef idx="0">
            <a:schemeClr val="accent5"/>
          </a:fillRef>
          <a:effectRef idx="1">
            <a:schemeClr val="accent5"/>
          </a:effectRef>
          <a:fontRef idx="minor">
            <a:schemeClr val="tx1"/>
          </a:fontRef>
        </dgm:style>
      </dgm:prSet>
      <dgm:spPr>
        <a:ln>
          <a:noFill/>
        </a:ln>
      </dgm:spPr>
      <dgm:t>
        <a:bodyPr/>
        <a:lstStyle/>
        <a:p>
          <a:endParaRPr lang="en-US"/>
        </a:p>
      </dgm:t>
    </dgm:pt>
    <dgm:pt modelId="{839D8765-70E9-40C9-AF27-18738023DAF2}">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t>NFRC Certified Material Database</a:t>
          </a:r>
        </a:p>
      </dgm:t>
    </dgm:pt>
    <dgm:pt modelId="{FBEDAFB2-061F-4443-A351-D29A2A61FB04}" type="parTrans" cxnId="{25F92713-FA21-4A5C-ADC1-E1732ED0DADE}">
      <dgm:prSet>
        <dgm:style>
          <a:lnRef idx="3">
            <a:schemeClr val="accent6"/>
          </a:lnRef>
          <a:fillRef idx="0">
            <a:schemeClr val="accent6"/>
          </a:fillRef>
          <a:effectRef idx="2">
            <a:schemeClr val="accent6"/>
          </a:effectRef>
          <a:fontRef idx="minor">
            <a:schemeClr val="tx1"/>
          </a:fontRef>
        </dgm:style>
      </dgm:prSet>
      <dgm:spPr>
        <a:ln>
          <a:noFill/>
        </a:ln>
      </dgm:spPr>
      <dgm:t>
        <a:bodyPr/>
        <a:lstStyle/>
        <a:p>
          <a:endParaRPr lang="en-US"/>
        </a:p>
      </dgm:t>
    </dgm:pt>
    <dgm:pt modelId="{A8D5CFFA-6F3C-44CD-9BC1-5796B19AC216}" type="sibTrans" cxnId="{25F92713-FA21-4A5C-ADC1-E1732ED0DADE}">
      <dgm:prSet/>
      <dgm:spPr/>
      <dgm:t>
        <a:bodyPr/>
        <a:lstStyle/>
        <a:p>
          <a:endParaRPr lang="en-US"/>
        </a:p>
      </dgm:t>
    </dgm:pt>
    <dgm:pt modelId="{FF843521-98CF-4DAE-9129-27F91C122F10}">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t>Component Suppliers/Vendors</a:t>
          </a:r>
        </a:p>
      </dgm:t>
    </dgm:pt>
    <dgm:pt modelId="{5548EC68-8D67-46AA-8C9F-872B3C3A3896}" type="parTrans" cxnId="{4848F386-2C76-4167-8649-C8CE962D6DA7}">
      <dgm:prSet>
        <dgm:style>
          <a:lnRef idx="2">
            <a:schemeClr val="accent4"/>
          </a:lnRef>
          <a:fillRef idx="0">
            <a:schemeClr val="accent4"/>
          </a:fillRef>
          <a:effectRef idx="1">
            <a:schemeClr val="accent4"/>
          </a:effectRef>
          <a:fontRef idx="minor">
            <a:schemeClr val="tx1"/>
          </a:fontRef>
        </dgm:style>
      </dgm:prSet>
      <dgm:spPr>
        <a:solidFill>
          <a:schemeClr val="bg1"/>
        </a:solidFill>
      </dgm:spPr>
      <dgm:t>
        <a:bodyPr/>
        <a:lstStyle/>
        <a:p>
          <a:endParaRPr lang="en-US"/>
        </a:p>
      </dgm:t>
    </dgm:pt>
    <dgm:pt modelId="{D216F4EE-6DB1-481C-87CC-09A25348AFB1}" type="sibTrans" cxnId="{4848F386-2C76-4167-8649-C8CE962D6DA7}">
      <dgm:prSet/>
      <dgm:spPr/>
      <dgm:t>
        <a:bodyPr/>
        <a:lstStyle/>
        <a:p>
          <a:endParaRPr lang="en-US"/>
        </a:p>
      </dgm:t>
    </dgm:pt>
    <dgm:pt modelId="{E9948CBA-72E4-4F7F-9D84-3822C228BB5B}">
      <dgm:prSet phldrT="[Text]" custT="1"/>
      <dgm:spPr/>
      <dgm:t>
        <a:bodyPr/>
        <a:lstStyle/>
        <a:p>
          <a:pPr>
            <a:spcAft>
              <a:spcPts val="0"/>
            </a:spcAft>
          </a:pPr>
          <a:r>
            <a:rPr lang="en-US" sz="1400" dirty="0" smtClean="0"/>
            <a:t>Factory Control Programs</a:t>
          </a:r>
        </a:p>
        <a:p>
          <a:pPr>
            <a:spcAft>
              <a:spcPct val="35000"/>
            </a:spcAft>
          </a:pPr>
          <a:r>
            <a:rPr lang="en-US" sz="1100" i="1" dirty="0" smtClean="0"/>
            <a:t>Product Data, QC Assurance, Labels, Component Supplier List, Inspections</a:t>
          </a:r>
        </a:p>
      </dgm:t>
    </dgm:pt>
    <dgm:pt modelId="{52DCEDCE-4274-4AD9-9B02-F6441CC59CE3}" type="parTrans" cxnId="{40A2D44A-FF57-4E4A-91F7-F1E3A90E23BC}">
      <dgm:prSet/>
      <dgm:spPr/>
      <dgm:t>
        <a:bodyPr/>
        <a:lstStyle/>
        <a:p>
          <a:endParaRPr lang="en-US"/>
        </a:p>
      </dgm:t>
    </dgm:pt>
    <dgm:pt modelId="{246F7EC6-53D0-46C6-A922-0EDED8FC07BC}" type="sibTrans" cxnId="{40A2D44A-FF57-4E4A-91F7-F1E3A90E23BC}">
      <dgm:prSet/>
      <dgm:spPr/>
      <dgm:t>
        <a:bodyPr/>
        <a:lstStyle/>
        <a:p>
          <a:endParaRPr lang="en-US"/>
        </a:p>
      </dgm:t>
    </dgm:pt>
    <dgm:pt modelId="{C93AE36A-197B-4AF0-8F63-0D98E1AA2B96}">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sz="1100" dirty="0" smtClean="0"/>
            <a:t>LBL / IGDB: Glazing</a:t>
          </a:r>
        </a:p>
      </dgm:t>
    </dgm:pt>
    <dgm:pt modelId="{4003053D-E231-4ED8-8045-2430D7D1FD3D}" type="sibTrans" cxnId="{57D44B42-80F4-4198-8F12-F03356E645C9}">
      <dgm:prSet/>
      <dgm:spPr/>
      <dgm:t>
        <a:bodyPr/>
        <a:lstStyle/>
        <a:p>
          <a:endParaRPr lang="en-US"/>
        </a:p>
      </dgm:t>
    </dgm:pt>
    <dgm:pt modelId="{03106456-7D65-4A7D-BACC-9F8B43046A04}" type="parTrans" cxnId="{57D44B42-80F4-4198-8F12-F03356E645C9}">
      <dgm:prSet>
        <dgm:style>
          <a:lnRef idx="2">
            <a:schemeClr val="accent4"/>
          </a:lnRef>
          <a:fillRef idx="0">
            <a:schemeClr val="accent4"/>
          </a:fillRef>
          <a:effectRef idx="1">
            <a:schemeClr val="accent4"/>
          </a:effectRef>
          <a:fontRef idx="minor">
            <a:schemeClr val="tx1"/>
          </a:fontRef>
        </dgm:style>
      </dgm:prSet>
      <dgm:spPr>
        <a:solidFill>
          <a:schemeClr val="bg1"/>
        </a:solidFill>
      </dgm:spPr>
      <dgm:t>
        <a:bodyPr/>
        <a:lstStyle/>
        <a:p>
          <a:endParaRPr lang="en-US"/>
        </a:p>
      </dgm:t>
    </dgm:pt>
    <dgm:pt modelId="{7E3D132D-7401-4630-8424-C555CF1EB1D8}" type="pres">
      <dgm:prSet presAssocID="{E1BDC1A5-1A0B-462F-9D7D-F8859753AB72}" presName="hierChild1" presStyleCnt="0">
        <dgm:presLayoutVars>
          <dgm:chPref val="1"/>
          <dgm:dir/>
          <dgm:animOne val="branch"/>
          <dgm:animLvl val="lvl"/>
          <dgm:resizeHandles/>
        </dgm:presLayoutVars>
      </dgm:prSet>
      <dgm:spPr/>
      <dgm:t>
        <a:bodyPr/>
        <a:lstStyle/>
        <a:p>
          <a:endParaRPr lang="en-US"/>
        </a:p>
      </dgm:t>
    </dgm:pt>
    <dgm:pt modelId="{2E484273-3D21-40AD-A70B-09F7A6BCB48B}" type="pres">
      <dgm:prSet presAssocID="{EE7DED38-BE4C-47CB-87D1-CFE17D65064B}" presName="hierRoot1" presStyleCnt="0"/>
      <dgm:spPr/>
    </dgm:pt>
    <dgm:pt modelId="{AF0A8E63-333C-4A0E-A7A5-C98CF58C08F3}" type="pres">
      <dgm:prSet presAssocID="{EE7DED38-BE4C-47CB-87D1-CFE17D65064B}" presName="composite" presStyleCnt="0"/>
      <dgm:spPr/>
    </dgm:pt>
    <dgm:pt modelId="{4E7B9AAB-5F32-4FDF-B79C-4AFC0D14B738}" type="pres">
      <dgm:prSet presAssocID="{EE7DED38-BE4C-47CB-87D1-CFE17D65064B}" presName="background" presStyleLbl="node0" presStyleIdx="0" presStyleCnt="2"/>
      <dgm:spPr/>
    </dgm:pt>
    <dgm:pt modelId="{93824942-EFB5-493A-A602-04620ED86580}" type="pres">
      <dgm:prSet presAssocID="{EE7DED38-BE4C-47CB-87D1-CFE17D65064B}" presName="text" presStyleLbl="fgAcc0" presStyleIdx="0" presStyleCnt="2" custScaleX="181760" custLinFactNeighborY="-73248">
        <dgm:presLayoutVars>
          <dgm:chPref val="3"/>
        </dgm:presLayoutVars>
      </dgm:prSet>
      <dgm:spPr/>
      <dgm:t>
        <a:bodyPr/>
        <a:lstStyle/>
        <a:p>
          <a:endParaRPr lang="en-US"/>
        </a:p>
      </dgm:t>
    </dgm:pt>
    <dgm:pt modelId="{03914BDA-D760-4E16-8F10-0A66A84B431E}" type="pres">
      <dgm:prSet presAssocID="{EE7DED38-BE4C-47CB-87D1-CFE17D65064B}" presName="hierChild2" presStyleCnt="0"/>
      <dgm:spPr/>
    </dgm:pt>
    <dgm:pt modelId="{F6297F79-4085-4624-8EC1-4307EC13DB0F}" type="pres">
      <dgm:prSet presAssocID="{1DE8CAAA-7DD2-4C4E-9E87-8F38261FAA41}" presName="hierRoot1" presStyleCnt="0"/>
      <dgm:spPr/>
    </dgm:pt>
    <dgm:pt modelId="{9CE16C69-89E9-4FDC-86E6-DF8BDFC6B6FE}" type="pres">
      <dgm:prSet presAssocID="{1DE8CAAA-7DD2-4C4E-9E87-8F38261FAA41}" presName="composite" presStyleCnt="0"/>
      <dgm:spPr/>
    </dgm:pt>
    <dgm:pt modelId="{2BC3C715-2AC9-4F8D-8D65-B94E415C21C5}" type="pres">
      <dgm:prSet presAssocID="{1DE8CAAA-7DD2-4C4E-9E87-8F38261FAA41}" presName="background" presStyleLbl="node0" presStyleIdx="1" presStyleCnt="2"/>
      <dgm:spPr/>
    </dgm:pt>
    <dgm:pt modelId="{A9462E8D-100A-4DB2-A9AC-B6A64E8FC4C0}" type="pres">
      <dgm:prSet presAssocID="{1DE8CAAA-7DD2-4C4E-9E87-8F38261FAA41}" presName="text" presStyleLbl="fgAcc0" presStyleIdx="1" presStyleCnt="2" custLinFactNeighborY="-73248">
        <dgm:presLayoutVars>
          <dgm:chPref val="3"/>
        </dgm:presLayoutVars>
      </dgm:prSet>
      <dgm:spPr/>
      <dgm:t>
        <a:bodyPr/>
        <a:lstStyle/>
        <a:p>
          <a:endParaRPr lang="en-US"/>
        </a:p>
      </dgm:t>
    </dgm:pt>
    <dgm:pt modelId="{D7018E34-D182-48A9-8C00-F62563BDB827}" type="pres">
      <dgm:prSet presAssocID="{1DE8CAAA-7DD2-4C4E-9E87-8F38261FAA41}" presName="hierChild2" presStyleCnt="0"/>
      <dgm:spPr/>
    </dgm:pt>
    <dgm:pt modelId="{23275556-FDD5-4231-BFA6-21ADF6DEB5CE}" type="pres">
      <dgm:prSet presAssocID="{9FEF6558-77A8-442B-9FEC-8C42760AD0CA}" presName="Name10" presStyleLbl="parChTrans1D2" presStyleIdx="0" presStyleCnt="1"/>
      <dgm:spPr/>
      <dgm:t>
        <a:bodyPr/>
        <a:lstStyle/>
        <a:p>
          <a:endParaRPr lang="en-US"/>
        </a:p>
      </dgm:t>
    </dgm:pt>
    <dgm:pt modelId="{7EBA2028-6E21-41B6-83B1-25B1F5EF9686}" type="pres">
      <dgm:prSet presAssocID="{DC959B33-E805-417D-934E-F74789CEE029}" presName="hierRoot2" presStyleCnt="0"/>
      <dgm:spPr/>
      <dgm:t>
        <a:bodyPr/>
        <a:lstStyle/>
        <a:p>
          <a:endParaRPr lang="en-US"/>
        </a:p>
      </dgm:t>
    </dgm:pt>
    <dgm:pt modelId="{7B58C1AF-062C-4ACC-B373-C0E9BA364C99}" type="pres">
      <dgm:prSet presAssocID="{DC959B33-E805-417D-934E-F74789CEE029}" presName="composite2" presStyleCnt="0"/>
      <dgm:spPr/>
      <dgm:t>
        <a:bodyPr/>
        <a:lstStyle/>
        <a:p>
          <a:endParaRPr lang="en-US"/>
        </a:p>
      </dgm:t>
    </dgm:pt>
    <dgm:pt modelId="{1B3CC6B3-0A50-4844-B6DB-313F368C03DF}" type="pres">
      <dgm:prSet presAssocID="{DC959B33-E805-417D-934E-F74789CEE029}" presName="background2" presStyleLbl="node2" presStyleIdx="0" presStyleCnt="1"/>
      <dgm:spPr/>
      <dgm:t>
        <a:bodyPr/>
        <a:lstStyle/>
        <a:p>
          <a:endParaRPr lang="en-US"/>
        </a:p>
      </dgm:t>
    </dgm:pt>
    <dgm:pt modelId="{3D22EEB4-0D05-4864-8673-3DED2186D062}" type="pres">
      <dgm:prSet presAssocID="{DC959B33-E805-417D-934E-F74789CEE029}" presName="text2" presStyleLbl="fgAcc2" presStyleIdx="0" presStyleCnt="1" custScaleX="237198" custLinFactNeighborY="-61650">
        <dgm:presLayoutVars>
          <dgm:chPref val="3"/>
        </dgm:presLayoutVars>
      </dgm:prSet>
      <dgm:spPr/>
      <dgm:t>
        <a:bodyPr/>
        <a:lstStyle/>
        <a:p>
          <a:endParaRPr lang="en-US"/>
        </a:p>
      </dgm:t>
    </dgm:pt>
    <dgm:pt modelId="{F1D3E4A2-D3A8-4AC2-AEDE-B0D989C362E3}" type="pres">
      <dgm:prSet presAssocID="{DC959B33-E805-417D-934E-F74789CEE029}" presName="hierChild3" presStyleCnt="0"/>
      <dgm:spPr/>
      <dgm:t>
        <a:bodyPr/>
        <a:lstStyle/>
        <a:p>
          <a:endParaRPr lang="en-US"/>
        </a:p>
      </dgm:t>
    </dgm:pt>
    <dgm:pt modelId="{7D60FA56-2194-46BE-814D-CD504473CA0D}" type="pres">
      <dgm:prSet presAssocID="{3ED31C8A-15DA-49D6-B2BE-D23E69646C18}" presName="Name17" presStyleLbl="parChTrans1D3" presStyleIdx="0" presStyleCnt="3"/>
      <dgm:spPr/>
      <dgm:t>
        <a:bodyPr/>
        <a:lstStyle/>
        <a:p>
          <a:endParaRPr lang="en-US"/>
        </a:p>
      </dgm:t>
    </dgm:pt>
    <dgm:pt modelId="{8D7B6FC5-661D-44F0-B593-97CB18C1A9EB}" type="pres">
      <dgm:prSet presAssocID="{5F560405-2984-4945-BC4C-2CB902F6DA92}" presName="hierRoot3" presStyleCnt="0"/>
      <dgm:spPr/>
      <dgm:t>
        <a:bodyPr/>
        <a:lstStyle/>
        <a:p>
          <a:endParaRPr lang="en-US"/>
        </a:p>
      </dgm:t>
    </dgm:pt>
    <dgm:pt modelId="{790EB4ED-983A-4303-9969-1ABC70AD62B0}" type="pres">
      <dgm:prSet presAssocID="{5F560405-2984-4945-BC4C-2CB902F6DA92}" presName="composite3" presStyleCnt="0"/>
      <dgm:spPr/>
      <dgm:t>
        <a:bodyPr/>
        <a:lstStyle/>
        <a:p>
          <a:endParaRPr lang="en-US"/>
        </a:p>
      </dgm:t>
    </dgm:pt>
    <dgm:pt modelId="{99073DB6-D8D4-469F-9A87-136276F671EC}" type="pres">
      <dgm:prSet presAssocID="{5F560405-2984-4945-BC4C-2CB902F6DA92}" presName="background3" presStyleLbl="node3" presStyleIdx="0" presStyleCnt="3"/>
      <dgm:spPr/>
      <dgm:t>
        <a:bodyPr/>
        <a:lstStyle/>
        <a:p>
          <a:endParaRPr lang="en-US"/>
        </a:p>
      </dgm:t>
    </dgm:pt>
    <dgm:pt modelId="{7ED6D988-4004-41E8-81A9-872FD20F26FC}" type="pres">
      <dgm:prSet presAssocID="{5F560405-2984-4945-BC4C-2CB902F6DA92}" presName="text3" presStyleLbl="fgAcc3" presStyleIdx="0" presStyleCnt="3" custScaleX="246412" custLinFactNeighborX="-75500" custLinFactNeighborY="22550">
        <dgm:presLayoutVars>
          <dgm:chPref val="3"/>
        </dgm:presLayoutVars>
      </dgm:prSet>
      <dgm:spPr/>
      <dgm:t>
        <a:bodyPr/>
        <a:lstStyle/>
        <a:p>
          <a:endParaRPr lang="en-US"/>
        </a:p>
      </dgm:t>
    </dgm:pt>
    <dgm:pt modelId="{BEB28B53-7738-4DC0-B2EE-173D44863C0E}" type="pres">
      <dgm:prSet presAssocID="{5F560405-2984-4945-BC4C-2CB902F6DA92}" presName="hierChild4" presStyleCnt="0"/>
      <dgm:spPr/>
      <dgm:t>
        <a:bodyPr/>
        <a:lstStyle/>
        <a:p>
          <a:endParaRPr lang="en-US"/>
        </a:p>
      </dgm:t>
    </dgm:pt>
    <dgm:pt modelId="{1205E274-CC92-4582-866E-E6FB72EFBC12}" type="pres">
      <dgm:prSet presAssocID="{03106456-7D65-4A7D-BACC-9F8B43046A04}" presName="Name23" presStyleLbl="parChTrans1D4" presStyleIdx="0" presStyleCnt="7"/>
      <dgm:spPr/>
      <dgm:t>
        <a:bodyPr/>
        <a:lstStyle/>
        <a:p>
          <a:endParaRPr lang="en-US"/>
        </a:p>
      </dgm:t>
    </dgm:pt>
    <dgm:pt modelId="{C49525F1-7F4E-4101-A2E0-2D9B131EEDDB}" type="pres">
      <dgm:prSet presAssocID="{C93AE36A-197B-4AF0-8F63-0D98E1AA2B96}" presName="hierRoot4" presStyleCnt="0"/>
      <dgm:spPr/>
    </dgm:pt>
    <dgm:pt modelId="{4E4672EE-59BB-419F-8EB3-3A5387C82B4A}" type="pres">
      <dgm:prSet presAssocID="{C93AE36A-197B-4AF0-8F63-0D98E1AA2B96}" presName="composite4" presStyleCnt="0"/>
      <dgm:spPr/>
    </dgm:pt>
    <dgm:pt modelId="{6E22F4F1-3EDD-4A0E-A07B-2B872045AC27}" type="pres">
      <dgm:prSet presAssocID="{C93AE36A-197B-4AF0-8F63-0D98E1AA2B96}" presName="background4" presStyleLbl="node4" presStyleIdx="0" presStyleCnt="7"/>
      <dgm:spPr/>
    </dgm:pt>
    <dgm:pt modelId="{12D186F3-B66E-41DA-8F89-FA8F1061C636}" type="pres">
      <dgm:prSet presAssocID="{C93AE36A-197B-4AF0-8F63-0D98E1AA2B96}" presName="text4" presStyleLbl="fgAcc4" presStyleIdx="0" presStyleCnt="7" custLinFactY="100000" custLinFactNeighborY="149285">
        <dgm:presLayoutVars>
          <dgm:chPref val="3"/>
        </dgm:presLayoutVars>
      </dgm:prSet>
      <dgm:spPr/>
      <dgm:t>
        <a:bodyPr/>
        <a:lstStyle/>
        <a:p>
          <a:endParaRPr lang="en-US"/>
        </a:p>
      </dgm:t>
    </dgm:pt>
    <dgm:pt modelId="{AA1CFFC9-8EB1-4421-AF30-AE457D9CE4AF}" type="pres">
      <dgm:prSet presAssocID="{C93AE36A-197B-4AF0-8F63-0D98E1AA2B96}" presName="hierChild5" presStyleCnt="0"/>
      <dgm:spPr/>
    </dgm:pt>
    <dgm:pt modelId="{D48256D1-F22B-490A-993F-660DEA007FA3}" type="pres">
      <dgm:prSet presAssocID="{FBEDAFB2-061F-4443-A351-D29A2A61FB04}" presName="Name23" presStyleLbl="parChTrans1D4" presStyleIdx="1" presStyleCnt="7"/>
      <dgm:spPr/>
      <dgm:t>
        <a:bodyPr/>
        <a:lstStyle/>
        <a:p>
          <a:endParaRPr lang="en-US"/>
        </a:p>
      </dgm:t>
    </dgm:pt>
    <dgm:pt modelId="{C1D3A985-74E9-46F5-AD61-F0ADE5D5CE61}" type="pres">
      <dgm:prSet presAssocID="{839D8765-70E9-40C9-AF27-18738023DAF2}" presName="hierRoot4" presStyleCnt="0"/>
      <dgm:spPr/>
    </dgm:pt>
    <dgm:pt modelId="{73841F44-BBD8-440E-96EC-DBBADEBF6AC3}" type="pres">
      <dgm:prSet presAssocID="{839D8765-70E9-40C9-AF27-18738023DAF2}" presName="composite4" presStyleCnt="0"/>
      <dgm:spPr/>
    </dgm:pt>
    <dgm:pt modelId="{8518D79A-FC54-4AD7-B0B2-C7D8122018CB}" type="pres">
      <dgm:prSet presAssocID="{839D8765-70E9-40C9-AF27-18738023DAF2}" presName="background4" presStyleLbl="node4" presStyleIdx="1" presStyleCnt="7"/>
      <dgm:spPr/>
    </dgm:pt>
    <dgm:pt modelId="{86CA1152-B472-4AD7-9E2C-8F778AF00D24}" type="pres">
      <dgm:prSet presAssocID="{839D8765-70E9-40C9-AF27-18738023DAF2}" presName="text4" presStyleLbl="fgAcc4" presStyleIdx="1" presStyleCnt="7" custScaleX="112120" custLinFactY="100000" custLinFactNeighborY="149285">
        <dgm:presLayoutVars>
          <dgm:chPref val="3"/>
        </dgm:presLayoutVars>
      </dgm:prSet>
      <dgm:spPr/>
      <dgm:t>
        <a:bodyPr/>
        <a:lstStyle/>
        <a:p>
          <a:endParaRPr lang="en-US"/>
        </a:p>
      </dgm:t>
    </dgm:pt>
    <dgm:pt modelId="{FEE27E20-268E-4FF7-B869-1123CFB510C6}" type="pres">
      <dgm:prSet presAssocID="{839D8765-70E9-40C9-AF27-18738023DAF2}" presName="hierChild5" presStyleCnt="0"/>
      <dgm:spPr/>
    </dgm:pt>
    <dgm:pt modelId="{A6A8D5F0-761B-42BF-BA04-BFF3C3C3DC72}" type="pres">
      <dgm:prSet presAssocID="{5548EC68-8D67-46AA-8C9F-872B3C3A3896}" presName="Name23" presStyleLbl="parChTrans1D4" presStyleIdx="2" presStyleCnt="7"/>
      <dgm:spPr/>
      <dgm:t>
        <a:bodyPr/>
        <a:lstStyle/>
        <a:p>
          <a:endParaRPr lang="en-US"/>
        </a:p>
      </dgm:t>
    </dgm:pt>
    <dgm:pt modelId="{77F5DD87-7729-429A-BCBF-E59C3196C548}" type="pres">
      <dgm:prSet presAssocID="{FF843521-98CF-4DAE-9129-27F91C122F10}" presName="hierRoot4" presStyleCnt="0"/>
      <dgm:spPr/>
    </dgm:pt>
    <dgm:pt modelId="{B97AEA74-99F1-4987-AB8F-D7E9B60532D6}" type="pres">
      <dgm:prSet presAssocID="{FF843521-98CF-4DAE-9129-27F91C122F10}" presName="composite4" presStyleCnt="0"/>
      <dgm:spPr/>
    </dgm:pt>
    <dgm:pt modelId="{2AFDFF63-8550-4C4F-A27C-BCBEDF592A0D}" type="pres">
      <dgm:prSet presAssocID="{FF843521-98CF-4DAE-9129-27F91C122F10}" presName="background4" presStyleLbl="node4" presStyleIdx="2" presStyleCnt="7"/>
      <dgm:spPr/>
    </dgm:pt>
    <dgm:pt modelId="{B266DD84-166B-4008-9753-288A52C7E722}" type="pres">
      <dgm:prSet presAssocID="{FF843521-98CF-4DAE-9129-27F91C122F10}" presName="text4" presStyleLbl="fgAcc4" presStyleIdx="2" presStyleCnt="7" custScaleX="171149" custLinFactY="100000" custLinFactNeighborY="149285">
        <dgm:presLayoutVars>
          <dgm:chPref val="3"/>
        </dgm:presLayoutVars>
      </dgm:prSet>
      <dgm:spPr/>
      <dgm:t>
        <a:bodyPr/>
        <a:lstStyle/>
        <a:p>
          <a:endParaRPr lang="en-US"/>
        </a:p>
      </dgm:t>
    </dgm:pt>
    <dgm:pt modelId="{EA93788F-B3A7-4CCF-9176-9B9B3197DABB}" type="pres">
      <dgm:prSet presAssocID="{FF843521-98CF-4DAE-9129-27F91C122F10}" presName="hierChild5" presStyleCnt="0"/>
      <dgm:spPr/>
    </dgm:pt>
    <dgm:pt modelId="{1AC5FF18-FDD5-4B33-B0D0-2336B634BB08}" type="pres">
      <dgm:prSet presAssocID="{52DCEDCE-4274-4AD9-9B02-F6441CC59CE3}" presName="Name17" presStyleLbl="parChTrans1D3" presStyleIdx="1" presStyleCnt="3"/>
      <dgm:spPr/>
      <dgm:t>
        <a:bodyPr/>
        <a:lstStyle/>
        <a:p>
          <a:endParaRPr lang="en-US"/>
        </a:p>
      </dgm:t>
    </dgm:pt>
    <dgm:pt modelId="{A6F3C2EC-F14F-44D9-8D4D-802BDD3E7102}" type="pres">
      <dgm:prSet presAssocID="{E9948CBA-72E4-4F7F-9D84-3822C228BB5B}" presName="hierRoot3" presStyleCnt="0"/>
      <dgm:spPr/>
    </dgm:pt>
    <dgm:pt modelId="{F3B4523F-2EAF-4FE2-B575-ED0413146808}" type="pres">
      <dgm:prSet presAssocID="{E9948CBA-72E4-4F7F-9D84-3822C228BB5B}" presName="composite3" presStyleCnt="0"/>
      <dgm:spPr/>
    </dgm:pt>
    <dgm:pt modelId="{39E744EB-80AF-43D2-B929-92D8EBDD7A31}" type="pres">
      <dgm:prSet presAssocID="{E9948CBA-72E4-4F7F-9D84-3822C228BB5B}" presName="background3" presStyleLbl="node3" presStyleIdx="1" presStyleCnt="3"/>
      <dgm:spPr/>
    </dgm:pt>
    <dgm:pt modelId="{6D7152CE-71FD-4F4F-B459-B8764F9D77EE}" type="pres">
      <dgm:prSet presAssocID="{E9948CBA-72E4-4F7F-9D84-3822C228BB5B}" presName="text3" presStyleLbl="fgAcc3" presStyleIdx="1" presStyleCnt="3" custScaleX="298750" custLinFactNeighborX="-34195" custLinFactNeighborY="22550">
        <dgm:presLayoutVars>
          <dgm:chPref val="3"/>
        </dgm:presLayoutVars>
      </dgm:prSet>
      <dgm:spPr/>
      <dgm:t>
        <a:bodyPr/>
        <a:lstStyle/>
        <a:p>
          <a:endParaRPr lang="en-US"/>
        </a:p>
      </dgm:t>
    </dgm:pt>
    <dgm:pt modelId="{EB3DB693-0D1B-47ED-9065-E99C5B676F9F}" type="pres">
      <dgm:prSet presAssocID="{E9948CBA-72E4-4F7F-9D84-3822C228BB5B}" presName="hierChild4" presStyleCnt="0"/>
      <dgm:spPr/>
    </dgm:pt>
    <dgm:pt modelId="{A7F872A7-CDCD-4B7F-BCCA-88D8994F1D1A}" type="pres">
      <dgm:prSet presAssocID="{0B67C21A-491D-4AC1-A61D-B794C22B38BA}" presName="Name17" presStyleLbl="parChTrans1D3" presStyleIdx="2" presStyleCnt="3"/>
      <dgm:spPr/>
      <dgm:t>
        <a:bodyPr/>
        <a:lstStyle/>
        <a:p>
          <a:endParaRPr lang="en-US"/>
        </a:p>
      </dgm:t>
    </dgm:pt>
    <dgm:pt modelId="{CB2B8293-3706-43E9-AD16-54EE0F95E5D8}" type="pres">
      <dgm:prSet presAssocID="{61051026-79C1-447C-956E-6AA883C7C922}" presName="hierRoot3" presStyleCnt="0"/>
      <dgm:spPr/>
      <dgm:t>
        <a:bodyPr/>
        <a:lstStyle/>
        <a:p>
          <a:endParaRPr lang="en-US"/>
        </a:p>
      </dgm:t>
    </dgm:pt>
    <dgm:pt modelId="{6C5FAF14-38A7-477B-A085-D8F44FF82F69}" type="pres">
      <dgm:prSet presAssocID="{61051026-79C1-447C-956E-6AA883C7C922}" presName="composite3" presStyleCnt="0"/>
      <dgm:spPr/>
      <dgm:t>
        <a:bodyPr/>
        <a:lstStyle/>
        <a:p>
          <a:endParaRPr lang="en-US"/>
        </a:p>
      </dgm:t>
    </dgm:pt>
    <dgm:pt modelId="{966D7F6A-64A5-412A-93AF-67C8EDBDCBE9}" type="pres">
      <dgm:prSet presAssocID="{61051026-79C1-447C-956E-6AA883C7C922}" presName="background3" presStyleLbl="node3" presStyleIdx="2" presStyleCnt="3"/>
      <dgm:spPr/>
      <dgm:t>
        <a:bodyPr/>
        <a:lstStyle/>
        <a:p>
          <a:endParaRPr lang="en-US"/>
        </a:p>
      </dgm:t>
    </dgm:pt>
    <dgm:pt modelId="{37C4F852-468A-446C-ADA7-53A9F3C4C836}" type="pres">
      <dgm:prSet presAssocID="{61051026-79C1-447C-956E-6AA883C7C922}" presName="text3" presStyleLbl="fgAcc3" presStyleIdx="2" presStyleCnt="3" custScaleX="168143" custLinFactNeighborX="4260" custLinFactNeighborY="22550">
        <dgm:presLayoutVars>
          <dgm:chPref val="3"/>
        </dgm:presLayoutVars>
      </dgm:prSet>
      <dgm:spPr/>
      <dgm:t>
        <a:bodyPr/>
        <a:lstStyle/>
        <a:p>
          <a:endParaRPr lang="en-US"/>
        </a:p>
      </dgm:t>
    </dgm:pt>
    <dgm:pt modelId="{0C150B5B-E454-488D-A440-31246A85AC4C}" type="pres">
      <dgm:prSet presAssocID="{61051026-79C1-447C-956E-6AA883C7C922}" presName="hierChild4" presStyleCnt="0"/>
      <dgm:spPr/>
      <dgm:t>
        <a:bodyPr/>
        <a:lstStyle/>
        <a:p>
          <a:endParaRPr lang="en-US"/>
        </a:p>
      </dgm:t>
    </dgm:pt>
    <dgm:pt modelId="{84805D49-8E94-41F3-8492-2D570F5980B3}" type="pres">
      <dgm:prSet presAssocID="{EB06E3B7-3697-4CE0-B6DF-0F535F97C01F}" presName="Name23" presStyleLbl="parChTrans1D4" presStyleIdx="3" presStyleCnt="7"/>
      <dgm:spPr/>
      <dgm:t>
        <a:bodyPr/>
        <a:lstStyle/>
        <a:p>
          <a:endParaRPr lang="en-US"/>
        </a:p>
      </dgm:t>
    </dgm:pt>
    <dgm:pt modelId="{1A3A3E50-D51C-4655-8687-8E6FE0F667F3}" type="pres">
      <dgm:prSet presAssocID="{A759F6D3-E7A0-41E7-8631-90D169CC62E4}" presName="hierRoot4" presStyleCnt="0"/>
      <dgm:spPr/>
      <dgm:t>
        <a:bodyPr/>
        <a:lstStyle/>
        <a:p>
          <a:endParaRPr lang="en-US"/>
        </a:p>
      </dgm:t>
    </dgm:pt>
    <dgm:pt modelId="{7E6A9D08-28BA-47DC-AFAE-79FA10CD2547}" type="pres">
      <dgm:prSet presAssocID="{A759F6D3-E7A0-41E7-8631-90D169CC62E4}" presName="composite4" presStyleCnt="0"/>
      <dgm:spPr/>
      <dgm:t>
        <a:bodyPr/>
        <a:lstStyle/>
        <a:p>
          <a:endParaRPr lang="en-US"/>
        </a:p>
      </dgm:t>
    </dgm:pt>
    <dgm:pt modelId="{6E2FBE72-7074-4B75-A1A1-375A99E6C0B5}" type="pres">
      <dgm:prSet presAssocID="{A759F6D3-E7A0-41E7-8631-90D169CC62E4}" presName="background4" presStyleLbl="node4" presStyleIdx="3" presStyleCnt="7">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00FD88FA-6916-4A7D-ADC0-227A1DABF41E}" type="pres">
      <dgm:prSet presAssocID="{A759F6D3-E7A0-41E7-8631-90D169CC62E4}" presName="text4" presStyleLbl="fgAcc4" presStyleIdx="3" presStyleCnt="7" custScaleX="205747" custLinFactNeighborX="-59589" custLinFactNeighborY="33802">
        <dgm:presLayoutVars>
          <dgm:chPref val="3"/>
        </dgm:presLayoutVars>
      </dgm:prSet>
      <dgm:spPr/>
      <dgm:t>
        <a:bodyPr/>
        <a:lstStyle/>
        <a:p>
          <a:endParaRPr lang="en-US"/>
        </a:p>
      </dgm:t>
    </dgm:pt>
    <dgm:pt modelId="{DEB90D17-3DF2-4AE7-9027-256C83033BC8}" type="pres">
      <dgm:prSet presAssocID="{A759F6D3-E7A0-41E7-8631-90D169CC62E4}" presName="hierChild5" presStyleCnt="0"/>
      <dgm:spPr/>
      <dgm:t>
        <a:bodyPr/>
        <a:lstStyle/>
        <a:p>
          <a:endParaRPr lang="en-US"/>
        </a:p>
      </dgm:t>
    </dgm:pt>
    <dgm:pt modelId="{62E42E4F-52C0-46FF-A74E-84CBD2E0BF0A}" type="pres">
      <dgm:prSet presAssocID="{11D0163D-4A82-4C8A-B982-708CB23F936A}" presName="Name23" presStyleLbl="parChTrans1D4" presStyleIdx="4" presStyleCnt="7"/>
      <dgm:spPr/>
      <dgm:t>
        <a:bodyPr/>
        <a:lstStyle/>
        <a:p>
          <a:endParaRPr lang="en-US"/>
        </a:p>
      </dgm:t>
    </dgm:pt>
    <dgm:pt modelId="{7496B846-4847-4187-9086-69B22265AF0D}" type="pres">
      <dgm:prSet presAssocID="{0016728E-21F2-45B4-89C6-C94FB5FE1CFD}" presName="hierRoot4" presStyleCnt="0"/>
      <dgm:spPr/>
    </dgm:pt>
    <dgm:pt modelId="{174ACFB0-390E-4447-9404-328EB507C573}" type="pres">
      <dgm:prSet presAssocID="{0016728E-21F2-45B4-89C6-C94FB5FE1CFD}" presName="composite4" presStyleCnt="0"/>
      <dgm:spPr/>
    </dgm:pt>
    <dgm:pt modelId="{311BF494-D16C-4C22-AF07-10D095D3E482}" type="pres">
      <dgm:prSet presAssocID="{0016728E-21F2-45B4-89C6-C94FB5FE1CFD}" presName="background4" presStyleLbl="node4" presStyleIdx="4" presStyleCnt="7">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en-US"/>
        </a:p>
      </dgm:t>
    </dgm:pt>
    <dgm:pt modelId="{22AE9D4C-873E-43AB-8AF3-83C3A76969DD}" type="pres">
      <dgm:prSet presAssocID="{0016728E-21F2-45B4-89C6-C94FB5FE1CFD}" presName="text4" presStyleLbl="fgAcc4" presStyleIdx="4" presStyleCnt="7" custScaleX="182105" custLinFactY="485" custLinFactNeighborX="-62852" custLinFactNeighborY="100000">
        <dgm:presLayoutVars>
          <dgm:chPref val="3"/>
        </dgm:presLayoutVars>
      </dgm:prSet>
      <dgm:spPr/>
      <dgm:t>
        <a:bodyPr/>
        <a:lstStyle/>
        <a:p>
          <a:endParaRPr lang="en-US"/>
        </a:p>
      </dgm:t>
    </dgm:pt>
    <dgm:pt modelId="{2A9DA52E-A8A7-4372-A683-EF7A39CED19A}" type="pres">
      <dgm:prSet presAssocID="{0016728E-21F2-45B4-89C6-C94FB5FE1CFD}" presName="hierChild5" presStyleCnt="0"/>
      <dgm:spPr/>
    </dgm:pt>
    <dgm:pt modelId="{AF1CF6D1-EFCC-494B-8E55-0A4F3D1731AF}" type="pres">
      <dgm:prSet presAssocID="{E2BF62AA-8FF1-4766-B795-2297C6257929}" presName="Name23" presStyleLbl="parChTrans1D4" presStyleIdx="5" presStyleCnt="7"/>
      <dgm:spPr/>
      <dgm:t>
        <a:bodyPr/>
        <a:lstStyle/>
        <a:p>
          <a:endParaRPr lang="en-US"/>
        </a:p>
      </dgm:t>
    </dgm:pt>
    <dgm:pt modelId="{0BC30E18-3040-490C-A3EA-1B1395A1F8A2}" type="pres">
      <dgm:prSet presAssocID="{A6C1FE8F-AC3E-4B54-9926-8D0E079C0025}" presName="hierRoot4" presStyleCnt="0"/>
      <dgm:spPr/>
      <dgm:t>
        <a:bodyPr/>
        <a:lstStyle/>
        <a:p>
          <a:endParaRPr lang="en-US"/>
        </a:p>
      </dgm:t>
    </dgm:pt>
    <dgm:pt modelId="{6474A8AB-28BC-4AA1-84BC-D85B29BE8EBA}" type="pres">
      <dgm:prSet presAssocID="{A6C1FE8F-AC3E-4B54-9926-8D0E079C0025}" presName="composite4" presStyleCnt="0"/>
      <dgm:spPr/>
      <dgm:t>
        <a:bodyPr/>
        <a:lstStyle/>
        <a:p>
          <a:endParaRPr lang="en-US"/>
        </a:p>
      </dgm:t>
    </dgm:pt>
    <dgm:pt modelId="{A7498611-7FCB-4E24-B6CC-C2FD811D7606}" type="pres">
      <dgm:prSet presAssocID="{A6C1FE8F-AC3E-4B54-9926-8D0E079C0025}" presName="background4" presStyleLbl="node4" presStyleIdx="5" presStyleCnt="7">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US"/>
        </a:p>
      </dgm:t>
    </dgm:pt>
    <dgm:pt modelId="{C4F486EB-09E1-4530-B5FA-9FBA8C84EA66}" type="pres">
      <dgm:prSet presAssocID="{A6C1FE8F-AC3E-4B54-9926-8D0E079C0025}" presName="text4" presStyleLbl="fgAcc4" presStyleIdx="5" presStyleCnt="7" custScaleX="171903" custLinFactNeighborX="-47940" custLinFactNeighborY="33802">
        <dgm:presLayoutVars>
          <dgm:chPref val="3"/>
        </dgm:presLayoutVars>
      </dgm:prSet>
      <dgm:spPr/>
      <dgm:t>
        <a:bodyPr/>
        <a:lstStyle/>
        <a:p>
          <a:endParaRPr lang="en-US"/>
        </a:p>
      </dgm:t>
    </dgm:pt>
    <dgm:pt modelId="{42DA3138-8D54-4684-8E7B-65D721B36D8F}" type="pres">
      <dgm:prSet presAssocID="{A6C1FE8F-AC3E-4B54-9926-8D0E079C0025}" presName="hierChild5" presStyleCnt="0"/>
      <dgm:spPr/>
      <dgm:t>
        <a:bodyPr/>
        <a:lstStyle/>
        <a:p>
          <a:endParaRPr lang="en-US"/>
        </a:p>
      </dgm:t>
    </dgm:pt>
    <dgm:pt modelId="{86B71348-7899-419F-A32B-EEB7DD5C19AF}" type="pres">
      <dgm:prSet presAssocID="{BCC17C40-DCAC-4BDB-92ED-7F1DE016E1F3}" presName="Name23" presStyleLbl="parChTrans1D4" presStyleIdx="6" presStyleCnt="7"/>
      <dgm:spPr/>
      <dgm:t>
        <a:bodyPr/>
        <a:lstStyle/>
        <a:p>
          <a:endParaRPr lang="en-US"/>
        </a:p>
      </dgm:t>
    </dgm:pt>
    <dgm:pt modelId="{CEF6CF36-4AAB-4872-9AA1-84136B02A6F6}" type="pres">
      <dgm:prSet presAssocID="{52C4070C-89CD-4CEA-9DC0-79F04F55B6CF}" presName="hierRoot4" presStyleCnt="0"/>
      <dgm:spPr/>
      <dgm:t>
        <a:bodyPr/>
        <a:lstStyle/>
        <a:p>
          <a:endParaRPr lang="en-US"/>
        </a:p>
      </dgm:t>
    </dgm:pt>
    <dgm:pt modelId="{12B9273F-B14A-4C5C-9BCA-CB4FBB89A9A8}" type="pres">
      <dgm:prSet presAssocID="{52C4070C-89CD-4CEA-9DC0-79F04F55B6CF}" presName="composite4" presStyleCnt="0"/>
      <dgm:spPr/>
      <dgm:t>
        <a:bodyPr/>
        <a:lstStyle/>
        <a:p>
          <a:endParaRPr lang="en-US"/>
        </a:p>
      </dgm:t>
    </dgm:pt>
    <dgm:pt modelId="{17AB2E3D-929F-44B8-B991-7F407906F790}" type="pres">
      <dgm:prSet presAssocID="{52C4070C-89CD-4CEA-9DC0-79F04F55B6CF}" presName="background4" presStyleLbl="node4" presStyleIdx="6" presStyleCnt="7">
        <dgm:style>
          <a:lnRef idx="2">
            <a:schemeClr val="accent5">
              <a:shade val="50000"/>
            </a:schemeClr>
          </a:lnRef>
          <a:fillRef idx="1">
            <a:schemeClr val="accent5"/>
          </a:fillRef>
          <a:effectRef idx="0">
            <a:schemeClr val="accent5"/>
          </a:effectRef>
          <a:fontRef idx="minor">
            <a:schemeClr val="lt1"/>
          </a:fontRef>
        </dgm:style>
      </dgm:prSet>
      <dgm:spPr>
        <a:solidFill>
          <a:srgbClr val="00B050"/>
        </a:solidFill>
      </dgm:spPr>
      <dgm:t>
        <a:bodyPr/>
        <a:lstStyle/>
        <a:p>
          <a:endParaRPr lang="en-US"/>
        </a:p>
      </dgm:t>
    </dgm:pt>
    <dgm:pt modelId="{9C824273-9F2C-444D-AB1F-1C66C7001AAF}" type="pres">
      <dgm:prSet presAssocID="{52C4070C-89CD-4CEA-9DC0-79F04F55B6CF}" presName="text4" presStyleLbl="fgAcc4" presStyleIdx="6" presStyleCnt="7" custScaleX="134128" custLinFactY="-200000" custLinFactNeighborX="-32597" custLinFactNeighborY="-265541">
        <dgm:presLayoutVars>
          <dgm:chPref val="3"/>
        </dgm:presLayoutVars>
      </dgm:prSet>
      <dgm:spPr/>
      <dgm:t>
        <a:bodyPr/>
        <a:lstStyle/>
        <a:p>
          <a:endParaRPr lang="en-US"/>
        </a:p>
      </dgm:t>
    </dgm:pt>
    <dgm:pt modelId="{A677E400-0549-4DE3-8802-4F37AEFBDF56}" type="pres">
      <dgm:prSet presAssocID="{52C4070C-89CD-4CEA-9DC0-79F04F55B6CF}" presName="hierChild5" presStyleCnt="0"/>
      <dgm:spPr/>
      <dgm:t>
        <a:bodyPr/>
        <a:lstStyle/>
        <a:p>
          <a:endParaRPr lang="en-US"/>
        </a:p>
      </dgm:t>
    </dgm:pt>
  </dgm:ptLst>
  <dgm:cxnLst>
    <dgm:cxn modelId="{78923C42-E0A6-4B79-90E3-7C813C53ED2E}" type="presOf" srcId="{5F560405-2984-4945-BC4C-2CB902F6DA92}" destId="{7ED6D988-4004-41E8-81A9-872FD20F26FC}" srcOrd="0" destOrd="0" presId="urn:microsoft.com/office/officeart/2005/8/layout/hierarchy1"/>
    <dgm:cxn modelId="{155E4892-C2BC-4F3C-94F3-9B57CBADF0C3}" srcId="{DC959B33-E805-417D-934E-F74789CEE029}" destId="{5F560405-2984-4945-BC4C-2CB902F6DA92}" srcOrd="0" destOrd="0" parTransId="{3ED31C8A-15DA-49D6-B2BE-D23E69646C18}" sibTransId="{D290A084-8267-4143-AC5B-3E261E34A0A6}"/>
    <dgm:cxn modelId="{5B9B70D5-C3EE-4A81-92CC-3053264F4F73}" srcId="{1DE8CAAA-7DD2-4C4E-9E87-8F38261FAA41}" destId="{DC959B33-E805-417D-934E-F74789CEE029}" srcOrd="0" destOrd="0" parTransId="{9FEF6558-77A8-442B-9FEC-8C42760AD0CA}" sibTransId="{EE145486-D5DB-4712-B293-E9B053CA141F}"/>
    <dgm:cxn modelId="{97532CA1-F356-4953-89DE-984CC2361879}" type="presOf" srcId="{C93AE36A-197B-4AF0-8F63-0D98E1AA2B96}" destId="{12D186F3-B66E-41DA-8F89-FA8F1061C636}" srcOrd="0" destOrd="0" presId="urn:microsoft.com/office/officeart/2005/8/layout/hierarchy1"/>
    <dgm:cxn modelId="{8B0FFEE7-0053-4F2A-B0FB-AFE7FE49557F}" type="presOf" srcId="{FF843521-98CF-4DAE-9129-27F91C122F10}" destId="{B266DD84-166B-4008-9753-288A52C7E722}" srcOrd="0" destOrd="0" presId="urn:microsoft.com/office/officeart/2005/8/layout/hierarchy1"/>
    <dgm:cxn modelId="{BCFF4CBE-BAE8-486F-BE7C-FE81DF68E8D3}" type="presOf" srcId="{A759F6D3-E7A0-41E7-8631-90D169CC62E4}" destId="{00FD88FA-6916-4A7D-ADC0-227A1DABF41E}" srcOrd="0" destOrd="0" presId="urn:microsoft.com/office/officeart/2005/8/layout/hierarchy1"/>
    <dgm:cxn modelId="{3EA604F3-8019-4318-97C0-06AEF4A7E267}" type="presOf" srcId="{3ED31C8A-15DA-49D6-B2BE-D23E69646C18}" destId="{7D60FA56-2194-46BE-814D-CD504473CA0D}" srcOrd="0" destOrd="0" presId="urn:microsoft.com/office/officeart/2005/8/layout/hierarchy1"/>
    <dgm:cxn modelId="{D924721D-C0B2-4DFF-B74A-E3E2A4301826}" type="presOf" srcId="{11D0163D-4A82-4C8A-B982-708CB23F936A}" destId="{62E42E4F-52C0-46FF-A74E-84CBD2E0BF0A}" srcOrd="0" destOrd="0" presId="urn:microsoft.com/office/officeart/2005/8/layout/hierarchy1"/>
    <dgm:cxn modelId="{C454D0E4-B734-42C3-A75B-C0AC013B328A}" type="presOf" srcId="{1DE8CAAA-7DD2-4C4E-9E87-8F38261FAA41}" destId="{A9462E8D-100A-4DB2-A9AC-B6A64E8FC4C0}" srcOrd="0" destOrd="0" presId="urn:microsoft.com/office/officeart/2005/8/layout/hierarchy1"/>
    <dgm:cxn modelId="{64E8280F-21AF-4038-A5F3-E6F23465AD32}" srcId="{61051026-79C1-447C-956E-6AA883C7C922}" destId="{A759F6D3-E7A0-41E7-8631-90D169CC62E4}" srcOrd="0" destOrd="0" parTransId="{EB06E3B7-3697-4CE0-B6DF-0F535F97C01F}" sibTransId="{BACBB63F-073D-447C-AD6E-45BCC2DED249}"/>
    <dgm:cxn modelId="{33D7764D-E6D4-475E-9815-5D6AB937CDAC}" type="presOf" srcId="{FBEDAFB2-061F-4443-A351-D29A2A61FB04}" destId="{D48256D1-F22B-490A-993F-660DEA007FA3}" srcOrd="0" destOrd="0" presId="urn:microsoft.com/office/officeart/2005/8/layout/hierarchy1"/>
    <dgm:cxn modelId="{2F3DC0E5-B345-4519-9423-9AC4C03F49BA}" type="presOf" srcId="{839D8765-70E9-40C9-AF27-18738023DAF2}" destId="{86CA1152-B472-4AD7-9E2C-8F778AF00D24}" srcOrd="0" destOrd="0" presId="urn:microsoft.com/office/officeart/2005/8/layout/hierarchy1"/>
    <dgm:cxn modelId="{4A7EE620-45DB-43E5-8F45-C481B0594F1A}" type="presOf" srcId="{5548EC68-8D67-46AA-8C9F-872B3C3A3896}" destId="{A6A8D5F0-761B-42BF-BA04-BFF3C3C3DC72}" srcOrd="0" destOrd="0" presId="urn:microsoft.com/office/officeart/2005/8/layout/hierarchy1"/>
    <dgm:cxn modelId="{1855D3A1-3AC4-406A-A9EC-59E5CF8B507D}" srcId="{A759F6D3-E7A0-41E7-8631-90D169CC62E4}" destId="{0016728E-21F2-45B4-89C6-C94FB5FE1CFD}" srcOrd="0" destOrd="0" parTransId="{11D0163D-4A82-4C8A-B982-708CB23F936A}" sibTransId="{5D381CD2-C48D-4F37-AA5D-74821ED8D03F}"/>
    <dgm:cxn modelId="{97609C10-57A7-45E4-B5A5-37DBF914EE33}" type="presOf" srcId="{52DCEDCE-4274-4AD9-9B02-F6441CC59CE3}" destId="{1AC5FF18-FDD5-4B33-B0D0-2336B634BB08}" srcOrd="0" destOrd="0" presId="urn:microsoft.com/office/officeart/2005/8/layout/hierarchy1"/>
    <dgm:cxn modelId="{F5471C93-8F9B-4502-A207-CD38F35892A8}" type="presOf" srcId="{0B67C21A-491D-4AC1-A61D-B794C22B38BA}" destId="{A7F872A7-CDCD-4B7F-BCCA-88D8994F1D1A}" srcOrd="0" destOrd="0" presId="urn:microsoft.com/office/officeart/2005/8/layout/hierarchy1"/>
    <dgm:cxn modelId="{A9B52277-E9DB-46D7-837A-D3385917BF9B}" type="presOf" srcId="{E9948CBA-72E4-4F7F-9D84-3822C228BB5B}" destId="{6D7152CE-71FD-4F4F-B459-B8764F9D77EE}" srcOrd="0" destOrd="0" presId="urn:microsoft.com/office/officeart/2005/8/layout/hierarchy1"/>
    <dgm:cxn modelId="{8356782C-FFFB-49CE-B626-E6614B69CBFF}" type="presOf" srcId="{A6C1FE8F-AC3E-4B54-9926-8D0E079C0025}" destId="{C4F486EB-09E1-4530-B5FA-9FBA8C84EA66}" srcOrd="0" destOrd="0" presId="urn:microsoft.com/office/officeart/2005/8/layout/hierarchy1"/>
    <dgm:cxn modelId="{B720DBBF-7B83-48A0-A99B-EC981DA176F1}" type="presOf" srcId="{EB06E3B7-3697-4CE0-B6DF-0F535F97C01F}" destId="{84805D49-8E94-41F3-8492-2D570F5980B3}" srcOrd="0" destOrd="0" presId="urn:microsoft.com/office/officeart/2005/8/layout/hierarchy1"/>
    <dgm:cxn modelId="{16739686-00A0-4C97-9C86-5402BFAC2FCC}" type="presOf" srcId="{E2BF62AA-8FF1-4766-B795-2297C6257929}" destId="{AF1CF6D1-EFCC-494B-8E55-0A4F3D1731AF}" srcOrd="0" destOrd="0" presId="urn:microsoft.com/office/officeart/2005/8/layout/hierarchy1"/>
    <dgm:cxn modelId="{82A928A4-9300-4A3F-B94E-973A8E406710}" type="presOf" srcId="{BCC17C40-DCAC-4BDB-92ED-7F1DE016E1F3}" destId="{86B71348-7899-419F-A32B-EEB7DD5C19AF}" srcOrd="0" destOrd="0" presId="urn:microsoft.com/office/officeart/2005/8/layout/hierarchy1"/>
    <dgm:cxn modelId="{8D8E0A3E-15E1-4BE4-AD4A-D2BBBFDAF151}" srcId="{61051026-79C1-447C-956E-6AA883C7C922}" destId="{A6C1FE8F-AC3E-4B54-9926-8D0E079C0025}" srcOrd="1" destOrd="0" parTransId="{E2BF62AA-8FF1-4766-B795-2297C6257929}" sibTransId="{B8BE0621-C7E7-44C1-AFE9-C35A332FDF6E}"/>
    <dgm:cxn modelId="{CE31985F-7986-42BB-831C-BEFB745AFA7E}" type="presOf" srcId="{E1BDC1A5-1A0B-462F-9D7D-F8859753AB72}" destId="{7E3D132D-7401-4630-8424-C555CF1EB1D8}" srcOrd="0" destOrd="0" presId="urn:microsoft.com/office/officeart/2005/8/layout/hierarchy1"/>
    <dgm:cxn modelId="{B9BB70B1-3431-4BAA-B899-9F0BAD86D4CE}" type="presOf" srcId="{EE7DED38-BE4C-47CB-87D1-CFE17D65064B}" destId="{93824942-EFB5-493A-A602-04620ED86580}" srcOrd="0" destOrd="0" presId="urn:microsoft.com/office/officeart/2005/8/layout/hierarchy1"/>
    <dgm:cxn modelId="{8C3C0A32-E60B-48E1-9305-35F36C6DC395}" type="presOf" srcId="{52C4070C-89CD-4CEA-9DC0-79F04F55B6CF}" destId="{9C824273-9F2C-444D-AB1F-1C66C7001AAF}" srcOrd="0" destOrd="0" presId="urn:microsoft.com/office/officeart/2005/8/layout/hierarchy1"/>
    <dgm:cxn modelId="{3FB8E94D-4F40-4B33-BC69-CEC9F8DEEF83}" srcId="{A6C1FE8F-AC3E-4B54-9926-8D0E079C0025}" destId="{52C4070C-89CD-4CEA-9DC0-79F04F55B6CF}" srcOrd="0" destOrd="0" parTransId="{BCC17C40-DCAC-4BDB-92ED-7F1DE016E1F3}" sibTransId="{F660415C-19CA-41A6-982E-3241C49E218E}"/>
    <dgm:cxn modelId="{03F1DBB3-347D-4FEE-BDE9-D1A6780C5E4F}" srcId="{E1BDC1A5-1A0B-462F-9D7D-F8859753AB72}" destId="{EE7DED38-BE4C-47CB-87D1-CFE17D65064B}" srcOrd="0" destOrd="0" parTransId="{A526D0AE-59BB-4366-864B-7051E4FEEC36}" sibTransId="{2A1C51E6-AA8B-4A5E-97AA-B6F2C10ABDD8}"/>
    <dgm:cxn modelId="{D5E7D79F-B002-445B-BF8D-546DBA8D5591}" type="presOf" srcId="{DC959B33-E805-417D-934E-F74789CEE029}" destId="{3D22EEB4-0D05-4864-8673-3DED2186D062}" srcOrd="0" destOrd="0" presId="urn:microsoft.com/office/officeart/2005/8/layout/hierarchy1"/>
    <dgm:cxn modelId="{8D3D96A2-F6CB-45C9-9DF1-2B512D3805B2}" srcId="{DC959B33-E805-417D-934E-F74789CEE029}" destId="{61051026-79C1-447C-956E-6AA883C7C922}" srcOrd="2" destOrd="0" parTransId="{0B67C21A-491D-4AC1-A61D-B794C22B38BA}" sibTransId="{F42278B2-51F8-49C7-A2B9-8FDD3122A724}"/>
    <dgm:cxn modelId="{3E06FD79-4912-4A42-AAA3-8255BB8FB863}" srcId="{E1BDC1A5-1A0B-462F-9D7D-F8859753AB72}" destId="{1DE8CAAA-7DD2-4C4E-9E87-8F38261FAA41}" srcOrd="1" destOrd="0" parTransId="{22C98F9D-DBAB-4036-A777-7AC8CD1EAF9D}" sibTransId="{F76371A9-C21E-421B-A1CC-5101C8DE337E}"/>
    <dgm:cxn modelId="{2FDB9C1E-E9A2-4704-AE8E-3438553FE39D}" type="presOf" srcId="{0016728E-21F2-45B4-89C6-C94FB5FE1CFD}" destId="{22AE9D4C-873E-43AB-8AF3-83C3A76969DD}" srcOrd="0" destOrd="0" presId="urn:microsoft.com/office/officeart/2005/8/layout/hierarchy1"/>
    <dgm:cxn modelId="{25F92713-FA21-4A5C-ADC1-E1732ED0DADE}" srcId="{5F560405-2984-4945-BC4C-2CB902F6DA92}" destId="{839D8765-70E9-40C9-AF27-18738023DAF2}" srcOrd="1" destOrd="0" parTransId="{FBEDAFB2-061F-4443-A351-D29A2A61FB04}" sibTransId="{A8D5CFFA-6F3C-44CD-9BC1-5796B19AC216}"/>
    <dgm:cxn modelId="{40A2D44A-FF57-4E4A-91F7-F1E3A90E23BC}" srcId="{DC959B33-E805-417D-934E-F74789CEE029}" destId="{E9948CBA-72E4-4F7F-9D84-3822C228BB5B}" srcOrd="1" destOrd="0" parTransId="{52DCEDCE-4274-4AD9-9B02-F6441CC59CE3}" sibTransId="{246F7EC6-53D0-46C6-A922-0EDED8FC07BC}"/>
    <dgm:cxn modelId="{29C74162-2B8C-4ED7-8C56-EB9D4AE320AD}" type="presOf" srcId="{03106456-7D65-4A7D-BACC-9F8B43046A04}" destId="{1205E274-CC92-4582-866E-E6FB72EFBC12}" srcOrd="0" destOrd="0" presId="urn:microsoft.com/office/officeart/2005/8/layout/hierarchy1"/>
    <dgm:cxn modelId="{57D44B42-80F4-4198-8F12-F03356E645C9}" srcId="{5F560405-2984-4945-BC4C-2CB902F6DA92}" destId="{C93AE36A-197B-4AF0-8F63-0D98E1AA2B96}" srcOrd="0" destOrd="0" parTransId="{03106456-7D65-4A7D-BACC-9F8B43046A04}" sibTransId="{4003053D-E231-4ED8-8045-2430D7D1FD3D}"/>
    <dgm:cxn modelId="{CCE1A80E-7FF8-4B27-8C41-0866394F60DB}" type="presOf" srcId="{61051026-79C1-447C-956E-6AA883C7C922}" destId="{37C4F852-468A-446C-ADA7-53A9F3C4C836}" srcOrd="0" destOrd="0" presId="urn:microsoft.com/office/officeart/2005/8/layout/hierarchy1"/>
    <dgm:cxn modelId="{4848F386-2C76-4167-8649-C8CE962D6DA7}" srcId="{5F560405-2984-4945-BC4C-2CB902F6DA92}" destId="{FF843521-98CF-4DAE-9129-27F91C122F10}" srcOrd="2" destOrd="0" parTransId="{5548EC68-8D67-46AA-8C9F-872B3C3A3896}" sibTransId="{D216F4EE-6DB1-481C-87CC-09A25348AFB1}"/>
    <dgm:cxn modelId="{31F77AC3-35B3-4765-BA21-B21A275DCABA}" type="presOf" srcId="{9FEF6558-77A8-442B-9FEC-8C42760AD0CA}" destId="{23275556-FDD5-4231-BFA6-21ADF6DEB5CE}" srcOrd="0" destOrd="0" presId="urn:microsoft.com/office/officeart/2005/8/layout/hierarchy1"/>
    <dgm:cxn modelId="{BE815E09-1EE8-4BF2-9497-A1B4AC7C6B4E}" type="presParOf" srcId="{7E3D132D-7401-4630-8424-C555CF1EB1D8}" destId="{2E484273-3D21-40AD-A70B-09F7A6BCB48B}" srcOrd="0" destOrd="0" presId="urn:microsoft.com/office/officeart/2005/8/layout/hierarchy1"/>
    <dgm:cxn modelId="{758A1CB5-B168-4F11-95BE-98ACD0748F76}" type="presParOf" srcId="{2E484273-3D21-40AD-A70B-09F7A6BCB48B}" destId="{AF0A8E63-333C-4A0E-A7A5-C98CF58C08F3}" srcOrd="0" destOrd="0" presId="urn:microsoft.com/office/officeart/2005/8/layout/hierarchy1"/>
    <dgm:cxn modelId="{B3FB5BF7-E28E-4A84-9EF8-4647D1B9E7CD}" type="presParOf" srcId="{AF0A8E63-333C-4A0E-A7A5-C98CF58C08F3}" destId="{4E7B9AAB-5F32-4FDF-B79C-4AFC0D14B738}" srcOrd="0" destOrd="0" presId="urn:microsoft.com/office/officeart/2005/8/layout/hierarchy1"/>
    <dgm:cxn modelId="{33EEBF6E-8CC4-4814-A0E4-247494F8986E}" type="presParOf" srcId="{AF0A8E63-333C-4A0E-A7A5-C98CF58C08F3}" destId="{93824942-EFB5-493A-A602-04620ED86580}" srcOrd="1" destOrd="0" presId="urn:microsoft.com/office/officeart/2005/8/layout/hierarchy1"/>
    <dgm:cxn modelId="{3DE58276-3CAE-41D4-9385-2A4151CF0430}" type="presParOf" srcId="{2E484273-3D21-40AD-A70B-09F7A6BCB48B}" destId="{03914BDA-D760-4E16-8F10-0A66A84B431E}" srcOrd="1" destOrd="0" presId="urn:microsoft.com/office/officeart/2005/8/layout/hierarchy1"/>
    <dgm:cxn modelId="{6C25EDAF-EE90-40A5-AC89-DFA65AB38748}" type="presParOf" srcId="{7E3D132D-7401-4630-8424-C555CF1EB1D8}" destId="{F6297F79-4085-4624-8EC1-4307EC13DB0F}" srcOrd="1" destOrd="0" presId="urn:microsoft.com/office/officeart/2005/8/layout/hierarchy1"/>
    <dgm:cxn modelId="{0BF8D075-F4F5-4EB1-A70C-1BB66F858E18}" type="presParOf" srcId="{F6297F79-4085-4624-8EC1-4307EC13DB0F}" destId="{9CE16C69-89E9-4FDC-86E6-DF8BDFC6B6FE}" srcOrd="0" destOrd="0" presId="urn:microsoft.com/office/officeart/2005/8/layout/hierarchy1"/>
    <dgm:cxn modelId="{AA3FEBFD-575D-4970-BD3E-73A1C64CB165}" type="presParOf" srcId="{9CE16C69-89E9-4FDC-86E6-DF8BDFC6B6FE}" destId="{2BC3C715-2AC9-4F8D-8D65-B94E415C21C5}" srcOrd="0" destOrd="0" presId="urn:microsoft.com/office/officeart/2005/8/layout/hierarchy1"/>
    <dgm:cxn modelId="{89C43C05-217C-4C85-A60F-E0946072BB30}" type="presParOf" srcId="{9CE16C69-89E9-4FDC-86E6-DF8BDFC6B6FE}" destId="{A9462E8D-100A-4DB2-A9AC-B6A64E8FC4C0}" srcOrd="1" destOrd="0" presId="urn:microsoft.com/office/officeart/2005/8/layout/hierarchy1"/>
    <dgm:cxn modelId="{EBFCF088-A6B2-4677-9D0C-9AA0B23FC0F7}" type="presParOf" srcId="{F6297F79-4085-4624-8EC1-4307EC13DB0F}" destId="{D7018E34-D182-48A9-8C00-F62563BDB827}" srcOrd="1" destOrd="0" presId="urn:microsoft.com/office/officeart/2005/8/layout/hierarchy1"/>
    <dgm:cxn modelId="{1ADB5919-13C8-4D29-B29B-76307801CE5A}" type="presParOf" srcId="{D7018E34-D182-48A9-8C00-F62563BDB827}" destId="{23275556-FDD5-4231-BFA6-21ADF6DEB5CE}" srcOrd="0" destOrd="0" presId="urn:microsoft.com/office/officeart/2005/8/layout/hierarchy1"/>
    <dgm:cxn modelId="{D989257B-3898-4303-BA38-0C6F76DA7918}" type="presParOf" srcId="{D7018E34-D182-48A9-8C00-F62563BDB827}" destId="{7EBA2028-6E21-41B6-83B1-25B1F5EF9686}" srcOrd="1" destOrd="0" presId="urn:microsoft.com/office/officeart/2005/8/layout/hierarchy1"/>
    <dgm:cxn modelId="{532C1FF2-ACC7-4918-B4E8-D4EFE59381DF}" type="presParOf" srcId="{7EBA2028-6E21-41B6-83B1-25B1F5EF9686}" destId="{7B58C1AF-062C-4ACC-B373-C0E9BA364C99}" srcOrd="0" destOrd="0" presId="urn:microsoft.com/office/officeart/2005/8/layout/hierarchy1"/>
    <dgm:cxn modelId="{E490EF3A-C70B-4B83-8794-968C51D759EC}" type="presParOf" srcId="{7B58C1AF-062C-4ACC-B373-C0E9BA364C99}" destId="{1B3CC6B3-0A50-4844-B6DB-313F368C03DF}" srcOrd="0" destOrd="0" presId="urn:microsoft.com/office/officeart/2005/8/layout/hierarchy1"/>
    <dgm:cxn modelId="{F5F34BEF-B500-4B63-8865-599FAF2700E2}" type="presParOf" srcId="{7B58C1AF-062C-4ACC-B373-C0E9BA364C99}" destId="{3D22EEB4-0D05-4864-8673-3DED2186D062}" srcOrd="1" destOrd="0" presId="urn:microsoft.com/office/officeart/2005/8/layout/hierarchy1"/>
    <dgm:cxn modelId="{FE64B63D-F488-4883-9D1F-F91298426F9E}" type="presParOf" srcId="{7EBA2028-6E21-41B6-83B1-25B1F5EF9686}" destId="{F1D3E4A2-D3A8-4AC2-AEDE-B0D989C362E3}" srcOrd="1" destOrd="0" presId="urn:microsoft.com/office/officeart/2005/8/layout/hierarchy1"/>
    <dgm:cxn modelId="{8F9606E9-D33E-4131-BF4B-E3BD1346E5E3}" type="presParOf" srcId="{F1D3E4A2-D3A8-4AC2-AEDE-B0D989C362E3}" destId="{7D60FA56-2194-46BE-814D-CD504473CA0D}" srcOrd="0" destOrd="0" presId="urn:microsoft.com/office/officeart/2005/8/layout/hierarchy1"/>
    <dgm:cxn modelId="{65993002-7FE9-455A-B863-B0E4C2F1DC01}" type="presParOf" srcId="{F1D3E4A2-D3A8-4AC2-AEDE-B0D989C362E3}" destId="{8D7B6FC5-661D-44F0-B593-97CB18C1A9EB}" srcOrd="1" destOrd="0" presId="urn:microsoft.com/office/officeart/2005/8/layout/hierarchy1"/>
    <dgm:cxn modelId="{09206646-C34F-4FCC-BB15-C65F09F67C0F}" type="presParOf" srcId="{8D7B6FC5-661D-44F0-B593-97CB18C1A9EB}" destId="{790EB4ED-983A-4303-9969-1ABC70AD62B0}" srcOrd="0" destOrd="0" presId="urn:microsoft.com/office/officeart/2005/8/layout/hierarchy1"/>
    <dgm:cxn modelId="{A42126FE-2B64-4ADF-85FB-1ECCA4CA59BA}" type="presParOf" srcId="{790EB4ED-983A-4303-9969-1ABC70AD62B0}" destId="{99073DB6-D8D4-469F-9A87-136276F671EC}" srcOrd="0" destOrd="0" presId="urn:microsoft.com/office/officeart/2005/8/layout/hierarchy1"/>
    <dgm:cxn modelId="{E01FE6EF-0076-47F7-A115-10870B7DF30A}" type="presParOf" srcId="{790EB4ED-983A-4303-9969-1ABC70AD62B0}" destId="{7ED6D988-4004-41E8-81A9-872FD20F26FC}" srcOrd="1" destOrd="0" presId="urn:microsoft.com/office/officeart/2005/8/layout/hierarchy1"/>
    <dgm:cxn modelId="{8FB2CA47-AD96-4228-895B-0F5DB45F3F73}" type="presParOf" srcId="{8D7B6FC5-661D-44F0-B593-97CB18C1A9EB}" destId="{BEB28B53-7738-4DC0-B2EE-173D44863C0E}" srcOrd="1" destOrd="0" presId="urn:microsoft.com/office/officeart/2005/8/layout/hierarchy1"/>
    <dgm:cxn modelId="{7555295A-C2D8-40AF-A1F8-0DA148451475}" type="presParOf" srcId="{BEB28B53-7738-4DC0-B2EE-173D44863C0E}" destId="{1205E274-CC92-4582-866E-E6FB72EFBC12}" srcOrd="0" destOrd="0" presId="urn:microsoft.com/office/officeart/2005/8/layout/hierarchy1"/>
    <dgm:cxn modelId="{5F7D68FA-7FC3-4FD7-960C-850F5AE541A1}" type="presParOf" srcId="{BEB28B53-7738-4DC0-B2EE-173D44863C0E}" destId="{C49525F1-7F4E-4101-A2E0-2D9B131EEDDB}" srcOrd="1" destOrd="0" presId="urn:microsoft.com/office/officeart/2005/8/layout/hierarchy1"/>
    <dgm:cxn modelId="{506DE23E-9A54-4518-8799-BDE621279149}" type="presParOf" srcId="{C49525F1-7F4E-4101-A2E0-2D9B131EEDDB}" destId="{4E4672EE-59BB-419F-8EB3-3A5387C82B4A}" srcOrd="0" destOrd="0" presId="urn:microsoft.com/office/officeart/2005/8/layout/hierarchy1"/>
    <dgm:cxn modelId="{F52CCA05-C440-4DE6-9477-3F56A24AFED6}" type="presParOf" srcId="{4E4672EE-59BB-419F-8EB3-3A5387C82B4A}" destId="{6E22F4F1-3EDD-4A0E-A07B-2B872045AC27}" srcOrd="0" destOrd="0" presId="urn:microsoft.com/office/officeart/2005/8/layout/hierarchy1"/>
    <dgm:cxn modelId="{0BA613B6-7BC4-4C97-970C-A2DB65E5BD77}" type="presParOf" srcId="{4E4672EE-59BB-419F-8EB3-3A5387C82B4A}" destId="{12D186F3-B66E-41DA-8F89-FA8F1061C636}" srcOrd="1" destOrd="0" presId="urn:microsoft.com/office/officeart/2005/8/layout/hierarchy1"/>
    <dgm:cxn modelId="{6AE36C74-8DF0-454A-B964-E4FAA35D2394}" type="presParOf" srcId="{C49525F1-7F4E-4101-A2E0-2D9B131EEDDB}" destId="{AA1CFFC9-8EB1-4421-AF30-AE457D9CE4AF}" srcOrd="1" destOrd="0" presId="urn:microsoft.com/office/officeart/2005/8/layout/hierarchy1"/>
    <dgm:cxn modelId="{91C3F392-0492-427F-AE84-6666D88A4E2D}" type="presParOf" srcId="{BEB28B53-7738-4DC0-B2EE-173D44863C0E}" destId="{D48256D1-F22B-490A-993F-660DEA007FA3}" srcOrd="2" destOrd="0" presId="urn:microsoft.com/office/officeart/2005/8/layout/hierarchy1"/>
    <dgm:cxn modelId="{9C52D979-0C79-4FD6-B020-1E6C26802C0E}" type="presParOf" srcId="{BEB28B53-7738-4DC0-B2EE-173D44863C0E}" destId="{C1D3A985-74E9-46F5-AD61-F0ADE5D5CE61}" srcOrd="3" destOrd="0" presId="urn:microsoft.com/office/officeart/2005/8/layout/hierarchy1"/>
    <dgm:cxn modelId="{0EC85BCC-DEDB-4D7F-B0CC-CF704734662F}" type="presParOf" srcId="{C1D3A985-74E9-46F5-AD61-F0ADE5D5CE61}" destId="{73841F44-BBD8-440E-96EC-DBBADEBF6AC3}" srcOrd="0" destOrd="0" presId="urn:microsoft.com/office/officeart/2005/8/layout/hierarchy1"/>
    <dgm:cxn modelId="{58A27469-879D-4CCC-96F7-1952B2D774ED}" type="presParOf" srcId="{73841F44-BBD8-440E-96EC-DBBADEBF6AC3}" destId="{8518D79A-FC54-4AD7-B0B2-C7D8122018CB}" srcOrd="0" destOrd="0" presId="urn:microsoft.com/office/officeart/2005/8/layout/hierarchy1"/>
    <dgm:cxn modelId="{FFD9B101-2007-4A7C-889F-5FCB74205F71}" type="presParOf" srcId="{73841F44-BBD8-440E-96EC-DBBADEBF6AC3}" destId="{86CA1152-B472-4AD7-9E2C-8F778AF00D24}" srcOrd="1" destOrd="0" presId="urn:microsoft.com/office/officeart/2005/8/layout/hierarchy1"/>
    <dgm:cxn modelId="{FF6B8085-6AA2-4C88-B2A7-A0A0C8FCDED8}" type="presParOf" srcId="{C1D3A985-74E9-46F5-AD61-F0ADE5D5CE61}" destId="{FEE27E20-268E-4FF7-B869-1123CFB510C6}" srcOrd="1" destOrd="0" presId="urn:microsoft.com/office/officeart/2005/8/layout/hierarchy1"/>
    <dgm:cxn modelId="{D0310224-83E1-40F7-80D4-9DC9B32C77C9}" type="presParOf" srcId="{BEB28B53-7738-4DC0-B2EE-173D44863C0E}" destId="{A6A8D5F0-761B-42BF-BA04-BFF3C3C3DC72}" srcOrd="4" destOrd="0" presId="urn:microsoft.com/office/officeart/2005/8/layout/hierarchy1"/>
    <dgm:cxn modelId="{2D1A8EF5-51C1-48C4-910A-C12F0AEAC617}" type="presParOf" srcId="{BEB28B53-7738-4DC0-B2EE-173D44863C0E}" destId="{77F5DD87-7729-429A-BCBF-E59C3196C548}" srcOrd="5" destOrd="0" presId="urn:microsoft.com/office/officeart/2005/8/layout/hierarchy1"/>
    <dgm:cxn modelId="{23D4D18D-ABA6-42C9-B4B8-A8FDB0C7F527}" type="presParOf" srcId="{77F5DD87-7729-429A-BCBF-E59C3196C548}" destId="{B97AEA74-99F1-4987-AB8F-D7E9B60532D6}" srcOrd="0" destOrd="0" presId="urn:microsoft.com/office/officeart/2005/8/layout/hierarchy1"/>
    <dgm:cxn modelId="{E46899BB-DEE2-4611-88FC-0FA4BE42B4F3}" type="presParOf" srcId="{B97AEA74-99F1-4987-AB8F-D7E9B60532D6}" destId="{2AFDFF63-8550-4C4F-A27C-BCBEDF592A0D}" srcOrd="0" destOrd="0" presId="urn:microsoft.com/office/officeart/2005/8/layout/hierarchy1"/>
    <dgm:cxn modelId="{23ED3108-0C4B-4A51-B618-DF43B05EF095}" type="presParOf" srcId="{B97AEA74-99F1-4987-AB8F-D7E9B60532D6}" destId="{B266DD84-166B-4008-9753-288A52C7E722}" srcOrd="1" destOrd="0" presId="urn:microsoft.com/office/officeart/2005/8/layout/hierarchy1"/>
    <dgm:cxn modelId="{273B21D1-6CDD-48A9-B7EC-71C5F4939D64}" type="presParOf" srcId="{77F5DD87-7729-429A-BCBF-E59C3196C548}" destId="{EA93788F-B3A7-4CCF-9176-9B9B3197DABB}" srcOrd="1" destOrd="0" presId="urn:microsoft.com/office/officeart/2005/8/layout/hierarchy1"/>
    <dgm:cxn modelId="{551AB10E-2AB3-4926-8B1D-E6E6EF054E33}" type="presParOf" srcId="{F1D3E4A2-D3A8-4AC2-AEDE-B0D989C362E3}" destId="{1AC5FF18-FDD5-4B33-B0D0-2336B634BB08}" srcOrd="2" destOrd="0" presId="urn:microsoft.com/office/officeart/2005/8/layout/hierarchy1"/>
    <dgm:cxn modelId="{EF02259A-3201-4E8D-AFAD-2B3A0F012DAA}" type="presParOf" srcId="{F1D3E4A2-D3A8-4AC2-AEDE-B0D989C362E3}" destId="{A6F3C2EC-F14F-44D9-8D4D-802BDD3E7102}" srcOrd="3" destOrd="0" presId="urn:microsoft.com/office/officeart/2005/8/layout/hierarchy1"/>
    <dgm:cxn modelId="{92A5F675-3D36-4F60-A0A9-BEB4F5E462FE}" type="presParOf" srcId="{A6F3C2EC-F14F-44D9-8D4D-802BDD3E7102}" destId="{F3B4523F-2EAF-4FE2-B575-ED0413146808}" srcOrd="0" destOrd="0" presId="urn:microsoft.com/office/officeart/2005/8/layout/hierarchy1"/>
    <dgm:cxn modelId="{F0FFBBBD-7842-4F4B-9EE1-258DCB7D184B}" type="presParOf" srcId="{F3B4523F-2EAF-4FE2-B575-ED0413146808}" destId="{39E744EB-80AF-43D2-B929-92D8EBDD7A31}" srcOrd="0" destOrd="0" presId="urn:microsoft.com/office/officeart/2005/8/layout/hierarchy1"/>
    <dgm:cxn modelId="{ADDAA0D0-9F31-4DDA-9243-CF56B596C038}" type="presParOf" srcId="{F3B4523F-2EAF-4FE2-B575-ED0413146808}" destId="{6D7152CE-71FD-4F4F-B459-B8764F9D77EE}" srcOrd="1" destOrd="0" presId="urn:microsoft.com/office/officeart/2005/8/layout/hierarchy1"/>
    <dgm:cxn modelId="{F1FE17D4-F611-4A22-A28D-FB3305CC80CB}" type="presParOf" srcId="{A6F3C2EC-F14F-44D9-8D4D-802BDD3E7102}" destId="{EB3DB693-0D1B-47ED-9065-E99C5B676F9F}" srcOrd="1" destOrd="0" presId="urn:microsoft.com/office/officeart/2005/8/layout/hierarchy1"/>
    <dgm:cxn modelId="{859983B2-8B47-477C-98A7-514C742A0A33}" type="presParOf" srcId="{F1D3E4A2-D3A8-4AC2-AEDE-B0D989C362E3}" destId="{A7F872A7-CDCD-4B7F-BCCA-88D8994F1D1A}" srcOrd="4" destOrd="0" presId="urn:microsoft.com/office/officeart/2005/8/layout/hierarchy1"/>
    <dgm:cxn modelId="{1519F09F-692E-4F57-8A7F-127DE9DB30C4}" type="presParOf" srcId="{F1D3E4A2-D3A8-4AC2-AEDE-B0D989C362E3}" destId="{CB2B8293-3706-43E9-AD16-54EE0F95E5D8}" srcOrd="5" destOrd="0" presId="urn:microsoft.com/office/officeart/2005/8/layout/hierarchy1"/>
    <dgm:cxn modelId="{15F66798-22B4-4C08-A89C-33AC751FCB9B}" type="presParOf" srcId="{CB2B8293-3706-43E9-AD16-54EE0F95E5D8}" destId="{6C5FAF14-38A7-477B-A085-D8F44FF82F69}" srcOrd="0" destOrd="0" presId="urn:microsoft.com/office/officeart/2005/8/layout/hierarchy1"/>
    <dgm:cxn modelId="{972738EE-5FBE-4630-93C4-94145EBFE5B1}" type="presParOf" srcId="{6C5FAF14-38A7-477B-A085-D8F44FF82F69}" destId="{966D7F6A-64A5-412A-93AF-67C8EDBDCBE9}" srcOrd="0" destOrd="0" presId="urn:microsoft.com/office/officeart/2005/8/layout/hierarchy1"/>
    <dgm:cxn modelId="{2DC9E321-0D35-4A17-AC62-5255E48D2861}" type="presParOf" srcId="{6C5FAF14-38A7-477B-A085-D8F44FF82F69}" destId="{37C4F852-468A-446C-ADA7-53A9F3C4C836}" srcOrd="1" destOrd="0" presId="urn:microsoft.com/office/officeart/2005/8/layout/hierarchy1"/>
    <dgm:cxn modelId="{3C35B2E6-C388-442C-8AEA-FBCAE9A9EEAD}" type="presParOf" srcId="{CB2B8293-3706-43E9-AD16-54EE0F95E5D8}" destId="{0C150B5B-E454-488D-A440-31246A85AC4C}" srcOrd="1" destOrd="0" presId="urn:microsoft.com/office/officeart/2005/8/layout/hierarchy1"/>
    <dgm:cxn modelId="{DAADF510-6647-4774-B13B-5D1126769F5D}" type="presParOf" srcId="{0C150B5B-E454-488D-A440-31246A85AC4C}" destId="{84805D49-8E94-41F3-8492-2D570F5980B3}" srcOrd="0" destOrd="0" presId="urn:microsoft.com/office/officeart/2005/8/layout/hierarchy1"/>
    <dgm:cxn modelId="{EBB8DDAB-5EFF-4512-93D3-79E6E559F913}" type="presParOf" srcId="{0C150B5B-E454-488D-A440-31246A85AC4C}" destId="{1A3A3E50-D51C-4655-8687-8E6FE0F667F3}" srcOrd="1" destOrd="0" presId="urn:microsoft.com/office/officeart/2005/8/layout/hierarchy1"/>
    <dgm:cxn modelId="{85AD2622-B1D7-4027-AD5B-A44DAA66EB26}" type="presParOf" srcId="{1A3A3E50-D51C-4655-8687-8E6FE0F667F3}" destId="{7E6A9D08-28BA-47DC-AFAE-79FA10CD2547}" srcOrd="0" destOrd="0" presId="urn:microsoft.com/office/officeart/2005/8/layout/hierarchy1"/>
    <dgm:cxn modelId="{47793B41-7ABF-4E20-AA2C-5CCE03841A4B}" type="presParOf" srcId="{7E6A9D08-28BA-47DC-AFAE-79FA10CD2547}" destId="{6E2FBE72-7074-4B75-A1A1-375A99E6C0B5}" srcOrd="0" destOrd="0" presId="urn:microsoft.com/office/officeart/2005/8/layout/hierarchy1"/>
    <dgm:cxn modelId="{26D9CBC1-57BE-4AA9-84C4-3DE1FDFCF2F7}" type="presParOf" srcId="{7E6A9D08-28BA-47DC-AFAE-79FA10CD2547}" destId="{00FD88FA-6916-4A7D-ADC0-227A1DABF41E}" srcOrd="1" destOrd="0" presId="urn:microsoft.com/office/officeart/2005/8/layout/hierarchy1"/>
    <dgm:cxn modelId="{A40F678F-20EF-473A-8926-C816AED2D6B3}" type="presParOf" srcId="{1A3A3E50-D51C-4655-8687-8E6FE0F667F3}" destId="{DEB90D17-3DF2-4AE7-9027-256C83033BC8}" srcOrd="1" destOrd="0" presId="urn:microsoft.com/office/officeart/2005/8/layout/hierarchy1"/>
    <dgm:cxn modelId="{09B0AFA7-FE73-430B-8BA2-6BCBED6CDD72}" type="presParOf" srcId="{DEB90D17-3DF2-4AE7-9027-256C83033BC8}" destId="{62E42E4F-52C0-46FF-A74E-84CBD2E0BF0A}" srcOrd="0" destOrd="0" presId="urn:microsoft.com/office/officeart/2005/8/layout/hierarchy1"/>
    <dgm:cxn modelId="{DBE706EB-3945-4792-9761-686F76C925D8}" type="presParOf" srcId="{DEB90D17-3DF2-4AE7-9027-256C83033BC8}" destId="{7496B846-4847-4187-9086-69B22265AF0D}" srcOrd="1" destOrd="0" presId="urn:microsoft.com/office/officeart/2005/8/layout/hierarchy1"/>
    <dgm:cxn modelId="{19FD34F0-AAF7-4E8A-B0FF-61D4E330DC84}" type="presParOf" srcId="{7496B846-4847-4187-9086-69B22265AF0D}" destId="{174ACFB0-390E-4447-9404-328EB507C573}" srcOrd="0" destOrd="0" presId="urn:microsoft.com/office/officeart/2005/8/layout/hierarchy1"/>
    <dgm:cxn modelId="{7D66BE3D-0D0D-448F-9B2A-A037EA5E0A84}" type="presParOf" srcId="{174ACFB0-390E-4447-9404-328EB507C573}" destId="{311BF494-D16C-4C22-AF07-10D095D3E482}" srcOrd="0" destOrd="0" presId="urn:microsoft.com/office/officeart/2005/8/layout/hierarchy1"/>
    <dgm:cxn modelId="{D98D7642-E20C-4B55-AFFF-8BEF3EA938B8}" type="presParOf" srcId="{174ACFB0-390E-4447-9404-328EB507C573}" destId="{22AE9D4C-873E-43AB-8AF3-83C3A76969DD}" srcOrd="1" destOrd="0" presId="urn:microsoft.com/office/officeart/2005/8/layout/hierarchy1"/>
    <dgm:cxn modelId="{26B34E3B-C2B7-41EB-B2FF-B14E6C35B3AC}" type="presParOf" srcId="{7496B846-4847-4187-9086-69B22265AF0D}" destId="{2A9DA52E-A8A7-4372-A683-EF7A39CED19A}" srcOrd="1" destOrd="0" presId="urn:microsoft.com/office/officeart/2005/8/layout/hierarchy1"/>
    <dgm:cxn modelId="{639E64D3-EEB7-4FA9-B5DB-548532CFAD7E}" type="presParOf" srcId="{0C150B5B-E454-488D-A440-31246A85AC4C}" destId="{AF1CF6D1-EFCC-494B-8E55-0A4F3D1731AF}" srcOrd="2" destOrd="0" presId="urn:microsoft.com/office/officeart/2005/8/layout/hierarchy1"/>
    <dgm:cxn modelId="{F4A41A00-0C09-40E4-9834-4ACE7E744396}" type="presParOf" srcId="{0C150B5B-E454-488D-A440-31246A85AC4C}" destId="{0BC30E18-3040-490C-A3EA-1B1395A1F8A2}" srcOrd="3" destOrd="0" presId="urn:microsoft.com/office/officeart/2005/8/layout/hierarchy1"/>
    <dgm:cxn modelId="{148A78DE-FE79-47D2-A04A-00959CCD7D8A}" type="presParOf" srcId="{0BC30E18-3040-490C-A3EA-1B1395A1F8A2}" destId="{6474A8AB-28BC-4AA1-84BC-D85B29BE8EBA}" srcOrd="0" destOrd="0" presId="urn:microsoft.com/office/officeart/2005/8/layout/hierarchy1"/>
    <dgm:cxn modelId="{11F260A1-DBF9-4D20-A498-9EA249270660}" type="presParOf" srcId="{6474A8AB-28BC-4AA1-84BC-D85B29BE8EBA}" destId="{A7498611-7FCB-4E24-B6CC-C2FD811D7606}" srcOrd="0" destOrd="0" presId="urn:microsoft.com/office/officeart/2005/8/layout/hierarchy1"/>
    <dgm:cxn modelId="{18D4D97F-0042-4B5F-BDD1-BA4E5AFB4FB4}" type="presParOf" srcId="{6474A8AB-28BC-4AA1-84BC-D85B29BE8EBA}" destId="{C4F486EB-09E1-4530-B5FA-9FBA8C84EA66}" srcOrd="1" destOrd="0" presId="urn:microsoft.com/office/officeart/2005/8/layout/hierarchy1"/>
    <dgm:cxn modelId="{5D3AAFC0-8C26-4AF6-8E4F-630EE4A01D8D}" type="presParOf" srcId="{0BC30E18-3040-490C-A3EA-1B1395A1F8A2}" destId="{42DA3138-8D54-4684-8E7B-65D721B36D8F}" srcOrd="1" destOrd="0" presId="urn:microsoft.com/office/officeart/2005/8/layout/hierarchy1"/>
    <dgm:cxn modelId="{61B449F0-B158-4527-8754-1088CC00019B}" type="presParOf" srcId="{42DA3138-8D54-4684-8E7B-65D721B36D8F}" destId="{86B71348-7899-419F-A32B-EEB7DD5C19AF}" srcOrd="0" destOrd="0" presId="urn:microsoft.com/office/officeart/2005/8/layout/hierarchy1"/>
    <dgm:cxn modelId="{03FBA386-92F1-4584-A5BC-99C47FC17D8B}" type="presParOf" srcId="{42DA3138-8D54-4684-8E7B-65D721B36D8F}" destId="{CEF6CF36-4AAB-4872-9AA1-84136B02A6F6}" srcOrd="1" destOrd="0" presId="urn:microsoft.com/office/officeart/2005/8/layout/hierarchy1"/>
    <dgm:cxn modelId="{330BF24B-1BBA-46D3-8CF6-134D3E42E7CD}" type="presParOf" srcId="{CEF6CF36-4AAB-4872-9AA1-84136B02A6F6}" destId="{12B9273F-B14A-4C5C-9BCA-CB4FBB89A9A8}" srcOrd="0" destOrd="0" presId="urn:microsoft.com/office/officeart/2005/8/layout/hierarchy1"/>
    <dgm:cxn modelId="{B4A361A7-328A-4379-B8EC-D691A06E9DBF}" type="presParOf" srcId="{12B9273F-B14A-4C5C-9BCA-CB4FBB89A9A8}" destId="{17AB2E3D-929F-44B8-B991-7F407906F790}" srcOrd="0" destOrd="0" presId="urn:microsoft.com/office/officeart/2005/8/layout/hierarchy1"/>
    <dgm:cxn modelId="{51A54BAD-2E14-47C1-84E4-B325B570F44F}" type="presParOf" srcId="{12B9273F-B14A-4C5C-9BCA-CB4FBB89A9A8}" destId="{9C824273-9F2C-444D-AB1F-1C66C7001AAF}" srcOrd="1" destOrd="0" presId="urn:microsoft.com/office/officeart/2005/8/layout/hierarchy1"/>
    <dgm:cxn modelId="{2E94B248-48CC-45E9-A588-5AD10226E3F6}" type="presParOf" srcId="{CEF6CF36-4AAB-4872-9AA1-84136B02A6F6}" destId="{A677E400-0549-4DE3-8802-4F37AEFBDF56}"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2E0734-BE74-4F1D-B579-0971C0B480AA}" type="datetimeFigureOut">
              <a:rPr lang="en-US" smtClean="0"/>
              <a:pPr/>
              <a:t>12/11/2013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906834-3BD0-4146-A2BB-B88521DA97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Thermal performance primarily expresses</a:t>
            </a:r>
            <a:r>
              <a:rPr lang="en-US" baseline="0" dirty="0" smtClean="0"/>
              <a:t> the capability of a window to provide energy efficiency and comfort by rating its physical properties of heat loss and heat gain.</a:t>
            </a:r>
            <a:endParaRPr lang="en-US" dirty="0"/>
          </a:p>
        </p:txBody>
      </p:sp>
      <p:sp>
        <p:nvSpPr>
          <p:cNvPr id="4" name="Slide Number Placeholder 3"/>
          <p:cNvSpPr>
            <a:spLocks noGrp="1"/>
          </p:cNvSpPr>
          <p:nvPr>
            <p:ph type="sldNum" sz="quarter" idx="10"/>
          </p:nvPr>
        </p:nvSpPr>
        <p:spPr/>
        <p:txBody>
          <a:bodyPr/>
          <a:lstStyle/>
          <a:p>
            <a:fld id="{9E906834-3BD0-4146-A2BB-B88521DA97E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significant</a:t>
            </a:r>
            <a:r>
              <a:rPr lang="en-US" baseline="0" dirty="0" smtClean="0"/>
              <a:t> to note that the NFRC established whole-assembly test requirements to avoid misleading center of glass only enhanced performance claims.</a:t>
            </a:r>
          </a:p>
          <a:p>
            <a:r>
              <a:rPr lang="en-US" baseline="0" dirty="0" smtClean="0"/>
              <a:t>When was Passive House established?  After this?  Important to note NFRC isn’t “weaker” because of it’s calculation methodology re: whole product/edge of glass.</a:t>
            </a:r>
          </a:p>
          <a:p>
            <a:r>
              <a:rPr lang="en-US" baseline="0" dirty="0" smtClean="0"/>
              <a:t>NFRC standard test sizes established in 2003 to </a:t>
            </a:r>
            <a:r>
              <a:rPr lang="en-US" baseline="0" dirty="0" err="1" smtClean="0"/>
              <a:t>coorelate</a:t>
            </a:r>
            <a:r>
              <a:rPr lang="en-US" baseline="0" dirty="0" smtClean="0"/>
              <a:t> with NAFS Gateway sizes</a:t>
            </a:r>
            <a:endParaRPr lang="en-US" dirty="0"/>
          </a:p>
        </p:txBody>
      </p:sp>
      <p:sp>
        <p:nvSpPr>
          <p:cNvPr id="4" name="Slide Number Placeholder 3"/>
          <p:cNvSpPr>
            <a:spLocks noGrp="1"/>
          </p:cNvSpPr>
          <p:nvPr>
            <p:ph type="sldNum" sz="quarter" idx="10"/>
          </p:nvPr>
        </p:nvSpPr>
        <p:spPr/>
        <p:txBody>
          <a:bodyPr/>
          <a:lstStyle/>
          <a:p>
            <a:fld id="{9E906834-3BD0-4146-A2BB-B88521DA97E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US jurisdictions</a:t>
            </a:r>
            <a:r>
              <a:rPr lang="en-US" baseline="0" dirty="0" smtClean="0"/>
              <a:t> do not write their own building codes, most rely on model codes developed by national entities. 2006 and later based on 8 climate zones, older specify 19 zones. 2012 under consideration currently.  NFRC</a:t>
            </a:r>
            <a:endParaRPr lang="en-US" dirty="0"/>
          </a:p>
        </p:txBody>
      </p:sp>
      <p:sp>
        <p:nvSpPr>
          <p:cNvPr id="4" name="Slide Number Placeholder 3"/>
          <p:cNvSpPr>
            <a:spLocks noGrp="1"/>
          </p:cNvSpPr>
          <p:nvPr>
            <p:ph type="sldNum" sz="quarter" idx="10"/>
          </p:nvPr>
        </p:nvSpPr>
        <p:spPr/>
        <p:txBody>
          <a:bodyPr/>
          <a:lstStyle/>
          <a:p>
            <a:fld id="{9E906834-3BD0-4146-A2BB-B88521DA97E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significant</a:t>
            </a:r>
            <a:r>
              <a:rPr lang="en-US" baseline="0" dirty="0" smtClean="0"/>
              <a:t> to note that the NFRC established whole-assembly test requirements to avoid misleading center of glass only enhanced performance claims.</a:t>
            </a:r>
          </a:p>
          <a:p>
            <a:r>
              <a:rPr lang="en-US" baseline="0" dirty="0" smtClean="0"/>
              <a:t>When was Passive House established?  After this?  Important to note NFRC isn’t “weaker” because of it’s calculation methodology re: whole product/edge of glass.</a:t>
            </a:r>
          </a:p>
          <a:p>
            <a:r>
              <a:rPr lang="en-US" baseline="0" dirty="0" smtClean="0"/>
              <a:t>NFRC standard test sizes established in 2003 to </a:t>
            </a:r>
            <a:r>
              <a:rPr lang="en-US" baseline="0" dirty="0" err="1" smtClean="0"/>
              <a:t>coorelate</a:t>
            </a:r>
            <a:r>
              <a:rPr lang="en-US" baseline="0" dirty="0" smtClean="0"/>
              <a:t> with NAFS Gateway sizes</a:t>
            </a:r>
            <a:endParaRPr lang="en-US" dirty="0"/>
          </a:p>
        </p:txBody>
      </p:sp>
      <p:sp>
        <p:nvSpPr>
          <p:cNvPr id="4" name="Slide Number Placeholder 3"/>
          <p:cNvSpPr>
            <a:spLocks noGrp="1"/>
          </p:cNvSpPr>
          <p:nvPr>
            <p:ph type="sldNum" sz="quarter" idx="10"/>
          </p:nvPr>
        </p:nvSpPr>
        <p:spPr/>
        <p:txBody>
          <a:bodyPr/>
          <a:lstStyle/>
          <a:p>
            <a:fld id="{9E906834-3BD0-4146-A2BB-B88521DA97E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significant</a:t>
            </a:r>
            <a:r>
              <a:rPr lang="en-US" baseline="0" dirty="0" smtClean="0"/>
              <a:t> to note that the NFRC established whole-assembly test requirements to avoid misleading center of glass only enhanced performance claims.</a:t>
            </a:r>
          </a:p>
          <a:p>
            <a:r>
              <a:rPr lang="en-US" baseline="0" dirty="0" smtClean="0"/>
              <a:t>When was Passive House established?  After this?  Important to note NFRC isn’t “weaker” because of it’s calculation methodology re: whole product/edge of glass.</a:t>
            </a:r>
          </a:p>
          <a:p>
            <a:r>
              <a:rPr lang="en-US" baseline="0" dirty="0" smtClean="0"/>
              <a:t>NFRC standard test sizes established in 2003 to </a:t>
            </a:r>
            <a:r>
              <a:rPr lang="en-US" baseline="0" dirty="0" err="1" smtClean="0"/>
              <a:t>coorelate</a:t>
            </a:r>
            <a:r>
              <a:rPr lang="en-US" baseline="0" dirty="0" smtClean="0"/>
              <a:t> with NAFS Gateway sizes</a:t>
            </a:r>
            <a:endParaRPr lang="en-US" dirty="0"/>
          </a:p>
        </p:txBody>
      </p:sp>
      <p:sp>
        <p:nvSpPr>
          <p:cNvPr id="4" name="Slide Number Placeholder 3"/>
          <p:cNvSpPr>
            <a:spLocks noGrp="1"/>
          </p:cNvSpPr>
          <p:nvPr>
            <p:ph type="sldNum" sz="quarter" idx="10"/>
          </p:nvPr>
        </p:nvSpPr>
        <p:spPr/>
        <p:txBody>
          <a:bodyPr/>
          <a:lstStyle/>
          <a:p>
            <a:fld id="{9E906834-3BD0-4146-A2BB-B88521DA97E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06834-3BD0-4146-A2BB-B88521DA97E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illustrate what</a:t>
            </a:r>
            <a:r>
              <a:rPr lang="en-US" baseline="0" dirty="0" smtClean="0"/>
              <a:t> goes into a thermal performance rating, use NFRC as example b/c it’s the one </a:t>
            </a:r>
            <a:r>
              <a:rPr lang="en-US" baseline="0" smtClean="0"/>
              <a:t>I know best</a:t>
            </a:r>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Grow North American market for high performance windows</a:t>
            </a:r>
          </a:p>
          <a:p>
            <a:r>
              <a:rPr lang="en-US" sz="1200" dirty="0" smtClean="0"/>
              <a:t>Give designers a wider range of choices with valid, accurate data in format ready for use in modeling</a:t>
            </a:r>
          </a:p>
          <a:p>
            <a:endParaRPr lang="en-US" dirty="0"/>
          </a:p>
        </p:txBody>
      </p:sp>
      <p:sp>
        <p:nvSpPr>
          <p:cNvPr id="4" name="Slide Number Placeholder 3"/>
          <p:cNvSpPr>
            <a:spLocks noGrp="1"/>
          </p:cNvSpPr>
          <p:nvPr>
            <p:ph type="sldNum" sz="quarter" idx="10"/>
          </p:nvPr>
        </p:nvSpPr>
        <p:spPr/>
        <p:txBody>
          <a:bodyPr/>
          <a:lstStyle/>
          <a:p>
            <a:fld id="{9E906834-3BD0-4146-A2BB-B88521DA97E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PHPP = new foreign</a:t>
            </a:r>
            <a:r>
              <a:rPr lang="en-US" baseline="0" dirty="0" smtClean="0"/>
              <a:t> </a:t>
            </a:r>
            <a:r>
              <a:rPr lang="en-US" baseline="0" dirty="0" err="1" smtClean="0"/>
              <a:t>langage</a:t>
            </a:r>
            <a:r>
              <a:rPr lang="en-US" baseline="0" dirty="0" smtClean="0"/>
              <a:t>, methodology and procedure</a:t>
            </a:r>
            <a:endParaRPr lang="en-US" dirty="0"/>
          </a:p>
        </p:txBody>
      </p:sp>
      <p:sp>
        <p:nvSpPr>
          <p:cNvPr id="4" name="Slide Number Placeholder 3"/>
          <p:cNvSpPr>
            <a:spLocks noGrp="1"/>
          </p:cNvSpPr>
          <p:nvPr>
            <p:ph type="sldNum" sz="quarter" idx="10"/>
          </p:nvPr>
        </p:nvSpPr>
        <p:spPr/>
        <p:txBody>
          <a:bodyPr/>
          <a:lstStyle/>
          <a:p>
            <a:fld id="{9E906834-3BD0-4146-A2BB-B88521DA97E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illustrate what</a:t>
            </a:r>
            <a:r>
              <a:rPr lang="en-US" baseline="0" dirty="0" smtClean="0"/>
              <a:t> goes into a thermal performance rating, use NFRC as example b/c it’s the one </a:t>
            </a:r>
            <a:r>
              <a:rPr lang="en-US" baseline="0" smtClean="0"/>
              <a:t>I know best</a:t>
            </a:r>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906834-3BD0-4146-A2BB-B88521DA97E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BFB2E37-9AAC-434B-A418-CEC3D76D345C}" type="datetimeFigureOut">
              <a:rPr lang="en-US" smtClean="0"/>
              <a:pPr/>
              <a:t>12/11/2013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CD290A-C601-4B14-B6B1-5F9737A6DE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FB2E37-9AAC-434B-A418-CEC3D76D345C}" type="datetimeFigureOut">
              <a:rPr lang="en-US" smtClean="0"/>
              <a:pPr/>
              <a:t>12/11/2013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CD290A-C601-4B14-B6B1-5F9737A6DE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FB2E37-9AAC-434B-A418-CEC3D76D345C}" type="datetimeFigureOut">
              <a:rPr lang="en-US" smtClean="0"/>
              <a:pPr/>
              <a:t>12/11/2013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CD290A-C601-4B14-B6B1-5F9737A6DE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FB2E37-9AAC-434B-A418-CEC3D76D345C}" type="datetimeFigureOut">
              <a:rPr lang="en-US" smtClean="0"/>
              <a:pPr/>
              <a:t>12/11/2013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CD290A-C601-4B14-B6B1-5F9737A6DE1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BFB2E37-9AAC-434B-A418-CEC3D76D345C}" type="datetimeFigureOut">
              <a:rPr lang="en-US" smtClean="0"/>
              <a:pPr/>
              <a:t>12/11/2013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1CD290A-C601-4B14-B6B1-5F9737A6DE1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FB2E37-9AAC-434B-A418-CEC3D76D345C}" type="datetimeFigureOut">
              <a:rPr lang="en-US" smtClean="0"/>
              <a:pPr/>
              <a:t>12/11/2013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CD290A-C601-4B14-B6B1-5F9737A6DE1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FB2E37-9AAC-434B-A418-CEC3D76D345C}" type="datetimeFigureOut">
              <a:rPr lang="en-US" smtClean="0"/>
              <a:pPr/>
              <a:t>12/11/2013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1CD290A-C601-4B14-B6B1-5F9737A6DE1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BFB2E37-9AAC-434B-A418-CEC3D76D345C}" type="datetimeFigureOut">
              <a:rPr lang="en-US" smtClean="0"/>
              <a:pPr/>
              <a:t>12/11/2013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1CD290A-C601-4B14-B6B1-5F9737A6DE1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BFB2E37-9AAC-434B-A418-CEC3D76D345C}" type="datetimeFigureOut">
              <a:rPr lang="en-US" smtClean="0"/>
              <a:pPr/>
              <a:t>12/11/2013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1CD290A-C601-4B14-B6B1-5F9737A6DE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BFB2E37-9AAC-434B-A418-CEC3D76D345C}" type="datetimeFigureOut">
              <a:rPr lang="en-US" smtClean="0"/>
              <a:pPr/>
              <a:t>12/11/2013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1CD290A-C601-4B14-B6B1-5F9737A6DE1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BFB2E37-9AAC-434B-A418-CEC3D76D345C}" type="datetimeFigureOut">
              <a:rPr lang="en-US" smtClean="0"/>
              <a:pPr/>
              <a:t>12/11/2013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1CD290A-C601-4B14-B6B1-5F9737A6DE1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BFB2E37-9AAC-434B-A418-CEC3D76D345C}" type="datetimeFigureOut">
              <a:rPr lang="en-US" smtClean="0"/>
              <a:pPr/>
              <a:t>12/11/2013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CD290A-C601-4B14-B6B1-5F9737A6DE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ommercialwindow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assiv.de/komponentendatenbank/en-EN"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www.passiv.de/komponentendatenbank/en-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hyperlink" Target="http://www.passivehouse.us/passiveHouse/CertifiedWindowData.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officinetosani.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829761"/>
          </a:xfrm>
        </p:spPr>
        <p:txBody>
          <a:bodyPr>
            <a:normAutofit/>
          </a:bodyPr>
          <a:lstStyle/>
          <a:p>
            <a:r>
              <a:rPr lang="en-US" dirty="0" smtClean="0"/>
              <a:t>Window Certifications:</a:t>
            </a:r>
            <a:br>
              <a:rPr lang="en-US" dirty="0" smtClean="0"/>
            </a:br>
            <a:r>
              <a:rPr lang="en-US" dirty="0" smtClean="0"/>
              <a:t>What’s In A Label?</a:t>
            </a:r>
            <a:endParaRPr lang="en-US" dirty="0"/>
          </a:p>
        </p:txBody>
      </p:sp>
      <p:sp>
        <p:nvSpPr>
          <p:cNvPr id="3" name="Subtitle 2"/>
          <p:cNvSpPr>
            <a:spLocks noGrp="1"/>
          </p:cNvSpPr>
          <p:nvPr>
            <p:ph type="subTitle" idx="1"/>
          </p:nvPr>
        </p:nvSpPr>
        <p:spPr>
          <a:xfrm>
            <a:off x="228600" y="3611607"/>
            <a:ext cx="8229600" cy="1199704"/>
          </a:xfrm>
        </p:spPr>
        <p:txBody>
          <a:bodyPr>
            <a:normAutofit fontScale="92500"/>
          </a:bodyPr>
          <a:lstStyle/>
          <a:p>
            <a:r>
              <a:rPr lang="en-US" dirty="0" smtClean="0"/>
              <a:t>A Brief Look at Window Certification Programs of Relevance</a:t>
            </a:r>
          </a:p>
          <a:p>
            <a:r>
              <a:rPr lang="en-US" dirty="0" smtClean="0"/>
              <a:t>To Passive House Design in the US</a:t>
            </a:r>
          </a:p>
          <a:p>
            <a:endParaRPr lang="en-US" dirty="0"/>
          </a:p>
        </p:txBody>
      </p:sp>
      <p:sp>
        <p:nvSpPr>
          <p:cNvPr id="5" name="TextBox 4"/>
          <p:cNvSpPr txBox="1"/>
          <p:nvPr/>
        </p:nvSpPr>
        <p:spPr>
          <a:xfrm>
            <a:off x="1752600" y="5638800"/>
            <a:ext cx="5410200" cy="923330"/>
          </a:xfrm>
          <a:prstGeom prst="rect">
            <a:avLst/>
          </a:prstGeom>
          <a:noFill/>
        </p:spPr>
        <p:txBody>
          <a:bodyPr wrap="square" rtlCol="0">
            <a:spAutoFit/>
          </a:bodyPr>
          <a:lstStyle/>
          <a:p>
            <a:pPr algn="ctr"/>
            <a:r>
              <a:rPr lang="en-US" b="1" dirty="0" smtClean="0">
                <a:solidFill>
                  <a:schemeClr val="bg1"/>
                </a:solidFill>
              </a:rPr>
              <a:t>Prepared by Alison Ray  of </a:t>
            </a:r>
            <a:r>
              <a:rPr lang="en-US" b="1" dirty="0" err="1" smtClean="0">
                <a:solidFill>
                  <a:schemeClr val="bg1"/>
                </a:solidFill>
              </a:rPr>
              <a:t>Alpen</a:t>
            </a:r>
            <a:r>
              <a:rPr lang="en-US" b="1" dirty="0" smtClean="0">
                <a:solidFill>
                  <a:schemeClr val="bg1"/>
                </a:solidFill>
              </a:rPr>
              <a:t> HPP</a:t>
            </a:r>
          </a:p>
          <a:p>
            <a:pPr algn="ctr"/>
            <a:r>
              <a:rPr lang="en-US" b="1" dirty="0" smtClean="0">
                <a:solidFill>
                  <a:schemeClr val="bg1"/>
                </a:solidFill>
              </a:rPr>
              <a:t>For the North American Passive House Conference</a:t>
            </a:r>
          </a:p>
          <a:p>
            <a:pPr algn="ctr"/>
            <a:r>
              <a:rPr lang="en-US" b="1" dirty="0" smtClean="0">
                <a:solidFill>
                  <a:schemeClr val="bg1"/>
                </a:solidFill>
              </a:rPr>
              <a:t>October 19, 2013</a:t>
            </a:r>
          </a:p>
        </p:txBody>
      </p:sp>
      <p:pic>
        <p:nvPicPr>
          <p:cNvPr id="6" name="Picture 5" descr="Alpen-Logo-forest-green.jpg"/>
          <p:cNvPicPr>
            <a:picLocks noChangeAspect="1"/>
          </p:cNvPicPr>
          <p:nvPr/>
        </p:nvPicPr>
        <p:blipFill>
          <a:blip r:embed="rId3" cstate="print"/>
          <a:stretch>
            <a:fillRect/>
          </a:stretch>
        </p:blipFill>
        <p:spPr>
          <a:xfrm>
            <a:off x="7010400" y="5943600"/>
            <a:ext cx="1828800" cy="7036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THERMAL PERFORMANCE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648200"/>
            <a:ext cx="4343400" cy="2209800"/>
          </a:xfrm>
        </p:spPr>
        <p:txBody>
          <a:bodyPr>
            <a:normAutofit/>
          </a:bodyPr>
          <a:lstStyle/>
          <a:p>
            <a:pPr>
              <a:buNone/>
            </a:pPr>
            <a:r>
              <a:rPr lang="en-US" sz="2100" dirty="0" smtClean="0"/>
              <a:t>Describes:</a:t>
            </a:r>
          </a:p>
          <a:p>
            <a:r>
              <a:rPr lang="en-US" sz="2100" dirty="0" smtClean="0"/>
              <a:t>Energy Efficiency &amp; Comfort</a:t>
            </a:r>
          </a:p>
          <a:p>
            <a:r>
              <a:rPr lang="en-US" sz="2100" dirty="0" smtClean="0"/>
              <a:t>Function of Heat Loss/Heat Gain</a:t>
            </a:r>
          </a:p>
          <a:p>
            <a:endParaRPr lang="en-US" dirty="0" smtClean="0"/>
          </a:p>
        </p:txBody>
      </p:sp>
      <p:sp>
        <p:nvSpPr>
          <p:cNvPr id="3" name="Title 2"/>
          <p:cNvSpPr>
            <a:spLocks noGrp="1"/>
          </p:cNvSpPr>
          <p:nvPr>
            <p:ph type="title"/>
          </p:nvPr>
        </p:nvSpPr>
        <p:spPr/>
        <p:txBody>
          <a:bodyPr/>
          <a:lstStyle/>
          <a:p>
            <a:r>
              <a:rPr lang="en-US" dirty="0" smtClean="0"/>
              <a:t>THERMAL PERFORMANCE</a:t>
            </a:r>
            <a:endParaRPr lang="en-US" dirty="0"/>
          </a:p>
        </p:txBody>
      </p:sp>
      <p:sp>
        <p:nvSpPr>
          <p:cNvPr id="8" name="Content Placeholder 7"/>
          <p:cNvSpPr>
            <a:spLocks noGrp="1"/>
          </p:cNvSpPr>
          <p:nvPr>
            <p:ph sz="half" idx="4294967295"/>
          </p:nvPr>
        </p:nvSpPr>
        <p:spPr>
          <a:xfrm>
            <a:off x="4953000" y="4648200"/>
            <a:ext cx="4191000" cy="2209800"/>
          </a:xfrm>
        </p:spPr>
        <p:txBody>
          <a:bodyPr>
            <a:normAutofit lnSpcReduction="10000"/>
          </a:bodyPr>
          <a:lstStyle/>
          <a:p>
            <a:pPr>
              <a:buNone/>
            </a:pPr>
            <a:r>
              <a:rPr lang="en-US" sz="2100" dirty="0" smtClean="0"/>
              <a:t>Measured by:</a:t>
            </a:r>
          </a:p>
          <a:p>
            <a:r>
              <a:rPr lang="en-US" sz="2100" dirty="0" smtClean="0"/>
              <a:t>U-Value (R-Value)</a:t>
            </a:r>
          </a:p>
          <a:p>
            <a:r>
              <a:rPr lang="en-US" sz="2100" dirty="0" smtClean="0"/>
              <a:t>Solar Heat Gain Coefficient</a:t>
            </a:r>
          </a:p>
          <a:p>
            <a:pPr>
              <a:spcBef>
                <a:spcPts val="1200"/>
              </a:spcBef>
            </a:pPr>
            <a:r>
              <a:rPr lang="en-US" sz="1900" i="1" dirty="0" smtClean="0"/>
              <a:t>Visible Light Transmission</a:t>
            </a:r>
          </a:p>
          <a:p>
            <a:r>
              <a:rPr lang="en-US" sz="1900" i="1" dirty="0" smtClean="0"/>
              <a:t>Condensation Resistance</a:t>
            </a:r>
          </a:p>
          <a:p>
            <a:r>
              <a:rPr lang="en-US" sz="1900" i="1" dirty="0" smtClean="0"/>
              <a:t>Air leakage</a:t>
            </a:r>
          </a:p>
          <a:p>
            <a:endParaRPr lang="en-US" dirty="0"/>
          </a:p>
        </p:txBody>
      </p:sp>
      <p:pic>
        <p:nvPicPr>
          <p:cNvPr id="5" name="Picture 2" descr="NFRC Label Infographic"/>
          <p:cNvPicPr>
            <a:picLocks noChangeAspect="1" noChangeArrowheads="1"/>
          </p:cNvPicPr>
          <p:nvPr/>
        </p:nvPicPr>
        <p:blipFill>
          <a:blip r:embed="rId3"/>
          <a:srcRect t="6329" b="53165"/>
          <a:stretch>
            <a:fillRect/>
          </a:stretch>
        </p:blipFill>
        <p:spPr bwMode="auto">
          <a:xfrm>
            <a:off x="1374789" y="1447800"/>
            <a:ext cx="5958439" cy="3124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48200" cy="4767072"/>
          </a:xfrm>
        </p:spPr>
        <p:txBody>
          <a:bodyPr>
            <a:normAutofit lnSpcReduction="10000"/>
          </a:bodyPr>
          <a:lstStyle/>
          <a:p>
            <a:r>
              <a:rPr lang="en-US" dirty="0" smtClean="0"/>
              <a:t>United States</a:t>
            </a:r>
          </a:p>
          <a:p>
            <a:pPr lvl="1"/>
            <a:r>
              <a:rPr lang="en-US" dirty="0" smtClean="0"/>
              <a:t>NFRC  </a:t>
            </a:r>
          </a:p>
          <a:p>
            <a:pPr lvl="2"/>
            <a:r>
              <a:rPr lang="en-US" dirty="0" smtClean="0"/>
              <a:t>NFRC Rating System (1989)</a:t>
            </a:r>
          </a:p>
          <a:p>
            <a:pPr lvl="2"/>
            <a:r>
              <a:rPr lang="en-US" dirty="0" smtClean="0"/>
              <a:t>Whole Window</a:t>
            </a:r>
          </a:p>
          <a:p>
            <a:pPr lvl="2"/>
            <a:r>
              <a:rPr lang="en-US" dirty="0" smtClean="0"/>
              <a:t>Standardized sizes, </a:t>
            </a:r>
            <a:r>
              <a:rPr lang="en-US" u="sng" dirty="0" smtClean="0"/>
              <a:t>vary by type</a:t>
            </a:r>
          </a:p>
          <a:p>
            <a:pPr lvl="3"/>
            <a:r>
              <a:rPr lang="en-US" sz="1700" dirty="0" smtClean="0"/>
              <a:t>Fixed/Picture:  47” x 59”</a:t>
            </a:r>
          </a:p>
          <a:p>
            <a:pPr lvl="3"/>
            <a:r>
              <a:rPr lang="en-US" sz="1700" dirty="0" smtClean="0"/>
              <a:t>Casement: 24” x 59”</a:t>
            </a:r>
          </a:p>
          <a:p>
            <a:pPr lvl="2">
              <a:spcBef>
                <a:spcPts val="1200"/>
              </a:spcBef>
            </a:pPr>
            <a:r>
              <a:rPr lang="en-US" dirty="0" smtClean="0"/>
              <a:t>Required for IBC, IRC, IECC code</a:t>
            </a:r>
          </a:p>
          <a:p>
            <a:pPr lvl="3">
              <a:buNone/>
            </a:pPr>
            <a:r>
              <a:rPr lang="en-US" sz="1700" dirty="0" smtClean="0"/>
              <a:t>To claim higher-than-default-table </a:t>
            </a:r>
            <a:r>
              <a:rPr lang="en-US" sz="1700" dirty="0" err="1" smtClean="0"/>
              <a:t>perf</a:t>
            </a:r>
            <a:endParaRPr lang="en-US" sz="1700" dirty="0" smtClean="0"/>
          </a:p>
          <a:p>
            <a:pPr lvl="2">
              <a:spcBef>
                <a:spcPts val="1200"/>
              </a:spcBef>
            </a:pPr>
            <a:r>
              <a:rPr lang="en-US" dirty="0" smtClean="0"/>
              <a:t>Simulation and Physical Testing</a:t>
            </a:r>
          </a:p>
          <a:p>
            <a:pPr lvl="2"/>
            <a:r>
              <a:rPr lang="en-US" dirty="0" smtClean="0"/>
              <a:t>ISO 15099 / NFRC 100-2010</a:t>
            </a:r>
          </a:p>
          <a:p>
            <a:pPr lvl="2">
              <a:buNone/>
            </a:pPr>
            <a:endParaRPr lang="en-US" dirty="0" smtClean="0"/>
          </a:p>
          <a:p>
            <a:pPr lvl="2"/>
            <a:r>
              <a:rPr lang="en-US" dirty="0" smtClean="0"/>
              <a:t>2010: Mandatory IG Certification</a:t>
            </a:r>
            <a:endParaRPr lang="en-US" b="1" dirty="0" smtClean="0"/>
          </a:p>
          <a:p>
            <a:endParaRPr lang="en-US" dirty="0" smtClean="0"/>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THERMAL CERTIFATION: US</a:t>
            </a:r>
            <a:endParaRPr lang="en-US" dirty="0"/>
          </a:p>
        </p:txBody>
      </p:sp>
      <p:pic>
        <p:nvPicPr>
          <p:cNvPr id="61442" name="Picture 2" descr="http://www.efficientwindows.org/images/nfrc_lg.gif"/>
          <p:cNvPicPr>
            <a:picLocks noChangeAspect="1" noChangeArrowheads="1"/>
          </p:cNvPicPr>
          <p:nvPr/>
        </p:nvPicPr>
        <p:blipFill>
          <a:blip r:embed="rId3"/>
          <a:srcRect/>
          <a:stretch>
            <a:fillRect/>
          </a:stretch>
        </p:blipFill>
        <p:spPr bwMode="auto">
          <a:xfrm>
            <a:off x="5638800" y="1524000"/>
            <a:ext cx="2857500" cy="34861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2012 IECC RESIDENTIAL PERSCRIPTIVE WINDOW REQUIREMENTS</a:t>
            </a:r>
            <a:endParaRPr lang="en-US" sz="2800" dirty="0"/>
          </a:p>
        </p:txBody>
      </p:sp>
      <p:pic>
        <p:nvPicPr>
          <p:cNvPr id="1026" name="Picture 2"/>
          <p:cNvPicPr>
            <a:picLocks noChangeAspect="1" noChangeArrowheads="1"/>
          </p:cNvPicPr>
          <p:nvPr/>
        </p:nvPicPr>
        <p:blipFill>
          <a:blip r:embed="rId3"/>
          <a:srcRect/>
          <a:stretch>
            <a:fillRect/>
          </a:stretch>
        </p:blipFill>
        <p:spPr bwMode="auto">
          <a:xfrm>
            <a:off x="3581400" y="990600"/>
            <a:ext cx="5387231" cy="5506005"/>
          </a:xfrm>
          <a:prstGeom prst="rect">
            <a:avLst/>
          </a:prstGeom>
          <a:noFill/>
          <a:ln w="9525">
            <a:noFill/>
            <a:miter lim="800000"/>
            <a:headEnd/>
            <a:tailEnd/>
          </a:ln>
          <a:effectLst/>
        </p:spPr>
      </p:pic>
      <p:sp>
        <p:nvSpPr>
          <p:cNvPr id="5" name="TextBox 4"/>
          <p:cNvSpPr txBox="1"/>
          <p:nvPr/>
        </p:nvSpPr>
        <p:spPr>
          <a:xfrm>
            <a:off x="3581400" y="6474023"/>
            <a:ext cx="5334000" cy="307777"/>
          </a:xfrm>
          <a:prstGeom prst="rect">
            <a:avLst/>
          </a:prstGeom>
          <a:noFill/>
        </p:spPr>
        <p:txBody>
          <a:bodyPr wrap="square" rtlCol="0">
            <a:spAutoFit/>
          </a:bodyPr>
          <a:lstStyle/>
          <a:p>
            <a:pPr algn="ctr"/>
            <a:r>
              <a:rPr lang="en-US" sz="1400" dirty="0" smtClean="0"/>
              <a:t>www.efficientwindows.org/standards_codeoverview.php</a:t>
            </a:r>
            <a:endParaRPr lang="en-US" sz="1400" dirty="0"/>
          </a:p>
        </p:txBody>
      </p:sp>
      <p:sp>
        <p:nvSpPr>
          <p:cNvPr id="6" name="TextBox 5"/>
          <p:cNvSpPr txBox="1"/>
          <p:nvPr/>
        </p:nvSpPr>
        <p:spPr>
          <a:xfrm>
            <a:off x="228600" y="1524000"/>
            <a:ext cx="3657600" cy="4462760"/>
          </a:xfrm>
          <a:prstGeom prst="rect">
            <a:avLst/>
          </a:prstGeom>
          <a:noFill/>
        </p:spPr>
        <p:txBody>
          <a:bodyPr wrap="square" rtlCol="0">
            <a:spAutoFit/>
          </a:bodyPr>
          <a:lstStyle/>
          <a:p>
            <a:r>
              <a:rPr lang="en-US" sz="1600" dirty="0" smtClean="0"/>
              <a:t>“Regardless of chosen compliance path, the following fenestration energy properties are critical for compliance with the code: U-factor, solar heat gain coefficient (SHGC), air leakage, and possibly visible transmittance. </a:t>
            </a:r>
          </a:p>
          <a:p>
            <a:endParaRPr lang="en-US" sz="1600" dirty="0" smtClean="0"/>
          </a:p>
          <a:p>
            <a:r>
              <a:rPr lang="en-US" sz="1600" dirty="0" smtClean="0"/>
              <a:t>These properties </a:t>
            </a:r>
            <a:r>
              <a:rPr lang="en-US" sz="1600" b="1" dirty="0" smtClean="0"/>
              <a:t>must be provided as certified ratings</a:t>
            </a:r>
            <a:r>
              <a:rPr lang="en-US" sz="1600" dirty="0" smtClean="0"/>
              <a:t> determined by independent laboratories </a:t>
            </a:r>
            <a:r>
              <a:rPr lang="en-US" sz="1600" b="1" dirty="0" smtClean="0"/>
              <a:t>in accordance with National Fenestration Ratings Council (NFRC) standards</a:t>
            </a:r>
            <a:r>
              <a:rPr lang="en-US" sz="1600" dirty="0" smtClean="0"/>
              <a:t>. “</a:t>
            </a:r>
          </a:p>
          <a:p>
            <a:endParaRPr lang="en-US" dirty="0" smtClean="0"/>
          </a:p>
          <a:p>
            <a:r>
              <a:rPr lang="en-US" sz="1400" dirty="0" smtClean="0"/>
              <a:t>- “Windows for High Performance Commercial Buildings,” University of Minnesota Center for Sustainable Buildings Research, 2013. </a:t>
            </a:r>
            <a:r>
              <a:rPr lang="en-US" sz="1400" dirty="0" smtClean="0">
                <a:hlinkClick r:id="rId4"/>
              </a:rPr>
              <a:t>www.commercialwindows.org</a:t>
            </a:r>
            <a:r>
              <a:rPr lang="en-US" sz="1400" dirty="0" smtClean="0"/>
              <a:t> </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334000" cy="4767072"/>
          </a:xfrm>
        </p:spPr>
        <p:txBody>
          <a:bodyPr>
            <a:normAutofit lnSpcReduction="10000"/>
          </a:bodyPr>
          <a:lstStyle/>
          <a:p>
            <a:r>
              <a:rPr lang="en-US" dirty="0" smtClean="0"/>
              <a:t>Canada</a:t>
            </a:r>
          </a:p>
          <a:p>
            <a:pPr lvl="1"/>
            <a:r>
              <a:rPr lang="en-US" dirty="0" smtClean="0"/>
              <a:t>CWDMA</a:t>
            </a:r>
          </a:p>
          <a:p>
            <a:pPr lvl="2"/>
            <a:r>
              <a:rPr lang="en-US" dirty="0" smtClean="0"/>
              <a:t>CSA A440.2 (NFRC also recognized)</a:t>
            </a:r>
          </a:p>
          <a:p>
            <a:pPr lvl="2"/>
            <a:r>
              <a:rPr lang="en-US" dirty="0" smtClean="0"/>
              <a:t>Whole-Window Energy Rating (ER)</a:t>
            </a:r>
          </a:p>
          <a:p>
            <a:pPr lvl="2"/>
            <a:r>
              <a:rPr lang="en-US" dirty="0" smtClean="0"/>
              <a:t>Standardized Sizes, </a:t>
            </a:r>
            <a:r>
              <a:rPr lang="en-US" u="sng" dirty="0" smtClean="0"/>
              <a:t>Vary by Type</a:t>
            </a:r>
            <a:endParaRPr lang="en-US" sz="1900" u="sng" dirty="0" smtClean="0"/>
          </a:p>
          <a:p>
            <a:pPr lvl="2"/>
            <a:r>
              <a:rPr lang="en-US" dirty="0" smtClean="0"/>
              <a:t>Limited Building Code Requirements </a:t>
            </a:r>
          </a:p>
          <a:p>
            <a:pPr lvl="2">
              <a:buNone/>
            </a:pPr>
            <a:r>
              <a:rPr lang="en-US" dirty="0" smtClean="0"/>
              <a:t>	</a:t>
            </a:r>
            <a:r>
              <a:rPr lang="en-US" sz="1800" dirty="0" smtClean="0"/>
              <a:t>Thermal certification not mandatory in most jurisdictions</a:t>
            </a:r>
          </a:p>
          <a:p>
            <a:pPr lvl="2"/>
            <a:r>
              <a:rPr lang="en-US" dirty="0" smtClean="0"/>
              <a:t>IG Testing Optional</a:t>
            </a:r>
          </a:p>
          <a:p>
            <a:pPr lvl="2"/>
            <a:r>
              <a:rPr lang="en-US" dirty="0" smtClean="0"/>
              <a:t>ISO 15099 / NFRC 100-2010</a:t>
            </a:r>
          </a:p>
          <a:p>
            <a:pPr lvl="2"/>
            <a:endParaRPr lang="en-US" dirty="0" smtClean="0"/>
          </a:p>
          <a:p>
            <a:pPr lvl="2"/>
            <a:r>
              <a:rPr lang="en-US" dirty="0" smtClean="0"/>
              <a:t>Label includes both thermal and structural  performance information</a:t>
            </a:r>
          </a:p>
          <a:p>
            <a:pPr lvl="2">
              <a:buNone/>
            </a:pPr>
            <a:endParaRPr lang="en-US" dirty="0" smtClean="0"/>
          </a:p>
          <a:p>
            <a:pPr lvl="1"/>
            <a:endParaRPr lang="en-US" dirty="0" smtClean="0"/>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THERMAL CERTIFICATION: CANADA</a:t>
            </a:r>
            <a:endParaRPr lang="en-US" dirty="0"/>
          </a:p>
        </p:txBody>
      </p:sp>
      <p:pic>
        <p:nvPicPr>
          <p:cNvPr id="59396" name="Picture 4" descr="http://www.rdhbe.com/database/images/Window_Labels.jpg"/>
          <p:cNvPicPr>
            <a:picLocks noChangeAspect="1" noChangeArrowheads="1"/>
          </p:cNvPicPr>
          <p:nvPr/>
        </p:nvPicPr>
        <p:blipFill>
          <a:blip r:embed="rId3"/>
          <a:srcRect/>
          <a:stretch>
            <a:fillRect/>
          </a:stretch>
        </p:blipFill>
        <p:spPr bwMode="auto">
          <a:xfrm>
            <a:off x="5791200" y="1524000"/>
            <a:ext cx="2743200" cy="500634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3352800" cy="4919472"/>
          </a:xfrm>
        </p:spPr>
        <p:txBody>
          <a:bodyPr>
            <a:normAutofit/>
          </a:bodyPr>
          <a:lstStyle/>
          <a:p>
            <a:r>
              <a:rPr lang="en-US" dirty="0" smtClean="0"/>
              <a:t>European Union</a:t>
            </a:r>
          </a:p>
          <a:p>
            <a:pPr marL="457200" lvl="1"/>
            <a:r>
              <a:rPr lang="en-US" dirty="0" smtClean="0"/>
              <a:t>BFRC</a:t>
            </a:r>
          </a:p>
          <a:p>
            <a:pPr marL="571500" lvl="2" indent="-285750"/>
            <a:r>
              <a:rPr lang="en-US" sz="1800" dirty="0" smtClean="0"/>
              <a:t>Window Energy Rating System (EWERS) – Est. 2001</a:t>
            </a:r>
          </a:p>
          <a:p>
            <a:pPr marL="571500" lvl="2" indent="-285750"/>
            <a:r>
              <a:rPr lang="en-US" sz="1800" dirty="0" smtClean="0"/>
              <a:t>Whole Window Energy Properties, </a:t>
            </a:r>
            <a:r>
              <a:rPr lang="en-US" sz="1800" u="sng" dirty="0" smtClean="0"/>
              <a:t>Standard Sizes by Type</a:t>
            </a:r>
          </a:p>
          <a:p>
            <a:pPr marL="571500" lvl="2" indent="-285750"/>
            <a:r>
              <a:rPr lang="en-US" sz="1800" dirty="0" smtClean="0"/>
              <a:t>EN 10077, EN 673</a:t>
            </a:r>
          </a:p>
          <a:p>
            <a:pPr marL="571500" lvl="2" indent="-285750">
              <a:spcBef>
                <a:spcPts val="2400"/>
              </a:spcBef>
            </a:pPr>
            <a:r>
              <a:rPr lang="en-US" sz="1800" dirty="0" smtClean="0"/>
              <a:t>Traffic-light style rating system for consumers shows </a:t>
            </a:r>
            <a:r>
              <a:rPr lang="en-US" sz="1800" b="1" dirty="0" smtClean="0"/>
              <a:t>estimated energy loss per year</a:t>
            </a:r>
          </a:p>
          <a:p>
            <a:pPr marL="571500" lvl="2" indent="-285750">
              <a:spcBef>
                <a:spcPts val="1200"/>
              </a:spcBef>
            </a:pPr>
            <a:r>
              <a:rPr lang="en-US" sz="1800" dirty="0" smtClean="0"/>
              <a:t>Advocates selection of   high SHGC windows</a:t>
            </a:r>
          </a:p>
          <a:p>
            <a:pPr lvl="1"/>
            <a:endParaRPr lang="en-US" dirty="0" smtClean="0"/>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THERMAL CERTIFICATIONS PROGRAMS</a:t>
            </a:r>
            <a:endParaRPr lang="en-US" dirty="0"/>
          </a:p>
        </p:txBody>
      </p:sp>
      <p:pic>
        <p:nvPicPr>
          <p:cNvPr id="122883" name="Picture 3"/>
          <p:cNvPicPr>
            <a:picLocks noChangeAspect="1" noChangeArrowheads="1"/>
          </p:cNvPicPr>
          <p:nvPr/>
        </p:nvPicPr>
        <p:blipFill>
          <a:blip r:embed="rId3"/>
          <a:srcRect/>
          <a:stretch>
            <a:fillRect/>
          </a:stretch>
        </p:blipFill>
        <p:spPr bwMode="auto">
          <a:xfrm>
            <a:off x="3505200" y="1469386"/>
            <a:ext cx="5638800" cy="5388614"/>
          </a:xfrm>
          <a:prstGeom prst="rect">
            <a:avLst/>
          </a:prstGeom>
          <a:noFill/>
          <a:ln w="9525">
            <a:noFill/>
            <a:miter lim="800000"/>
            <a:headEnd/>
            <a:tailEnd/>
          </a:ln>
          <a:effectLst/>
        </p:spPr>
      </p:pic>
      <p:sp>
        <p:nvSpPr>
          <p:cNvPr id="6" name="TextBox 5"/>
          <p:cNvSpPr txBox="1"/>
          <p:nvPr/>
        </p:nvSpPr>
        <p:spPr>
          <a:xfrm>
            <a:off x="0" y="6334780"/>
            <a:ext cx="3048000" cy="523220"/>
          </a:xfrm>
          <a:prstGeom prst="rect">
            <a:avLst/>
          </a:prstGeom>
          <a:noFill/>
        </p:spPr>
        <p:txBody>
          <a:bodyPr wrap="square" rtlCol="0">
            <a:spAutoFit/>
          </a:bodyPr>
          <a:lstStyle/>
          <a:p>
            <a:r>
              <a:rPr lang="en-US" sz="1400" dirty="0" smtClean="0"/>
              <a:t>Image from:</a:t>
            </a:r>
          </a:p>
          <a:p>
            <a:r>
              <a:rPr lang="en-US" sz="1400" dirty="0" smtClean="0"/>
              <a:t>http://www.bfrc.org/consumer/</a:t>
            </a:r>
            <a:endParaRPr lang="en-US" sz="1400" dirty="0"/>
          </a:p>
        </p:txBody>
      </p:sp>
      <p:sp>
        <p:nvSpPr>
          <p:cNvPr id="7" name="Sun 6"/>
          <p:cNvSpPr/>
          <p:nvPr/>
        </p:nvSpPr>
        <p:spPr>
          <a:xfrm>
            <a:off x="3124200" y="5715000"/>
            <a:ext cx="914400" cy="68580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248400" cy="4767072"/>
          </a:xfrm>
        </p:spPr>
        <p:txBody>
          <a:bodyPr>
            <a:normAutofit fontScale="92500"/>
          </a:bodyPr>
          <a:lstStyle/>
          <a:p>
            <a:r>
              <a:rPr lang="en-US" dirty="0" smtClean="0"/>
              <a:t>Passive House</a:t>
            </a:r>
          </a:p>
          <a:p>
            <a:pPr lvl="1"/>
            <a:r>
              <a:rPr lang="en-US" dirty="0" smtClean="0"/>
              <a:t>PHI &amp; PHIUS</a:t>
            </a:r>
          </a:p>
          <a:p>
            <a:pPr lvl="2"/>
            <a:r>
              <a:rPr lang="en-US" dirty="0" smtClean="0"/>
              <a:t>Based on Component, Whole Window </a:t>
            </a:r>
            <a:r>
              <a:rPr lang="en-US" u="sng" dirty="0" smtClean="0"/>
              <a:t>and</a:t>
            </a:r>
            <a:r>
              <a:rPr lang="en-US" dirty="0" smtClean="0"/>
              <a:t> Installed Performance</a:t>
            </a:r>
          </a:p>
          <a:p>
            <a:pPr lvl="2"/>
            <a:r>
              <a:rPr lang="en-US" dirty="0" smtClean="0"/>
              <a:t>Whole-window performance, </a:t>
            </a:r>
            <a:r>
              <a:rPr lang="en-US" u="sng" dirty="0" smtClean="0"/>
              <a:t>same</a:t>
            </a:r>
            <a:r>
              <a:rPr lang="en-US" dirty="0" smtClean="0"/>
              <a:t> size for all window types – casement and picture window same</a:t>
            </a:r>
          </a:p>
          <a:p>
            <a:pPr lvl="2"/>
            <a:r>
              <a:rPr lang="en-US" dirty="0" smtClean="0"/>
              <a:t>Simulation only (cost-sensitive approach)</a:t>
            </a:r>
          </a:p>
          <a:p>
            <a:pPr lvl="2"/>
            <a:r>
              <a:rPr lang="en-US" dirty="0" smtClean="0"/>
              <a:t>EN 10077, EN 673, PHI and PHIUS procedural docs</a:t>
            </a:r>
          </a:p>
          <a:p>
            <a:pPr lvl="2"/>
            <a:endParaRPr lang="en-US" b="1" dirty="0" smtClean="0"/>
          </a:p>
          <a:p>
            <a:pPr lvl="2"/>
            <a:r>
              <a:rPr lang="en-US" b="1" dirty="0" smtClean="0"/>
              <a:t>Provides validated component performance data for PHPP/WUFI</a:t>
            </a:r>
          </a:p>
          <a:p>
            <a:pPr lvl="3"/>
            <a:r>
              <a:rPr lang="en-US" dirty="0" smtClean="0"/>
              <a:t>PHI or PHIUS </a:t>
            </a:r>
            <a:r>
              <a:rPr lang="en-US" i="1" dirty="0" smtClean="0"/>
              <a:t>window</a:t>
            </a:r>
            <a:r>
              <a:rPr lang="en-US" dirty="0" smtClean="0"/>
              <a:t> certification are </a:t>
            </a:r>
            <a:r>
              <a:rPr lang="en-US" b="1" u="sng" dirty="0" smtClean="0"/>
              <a:t>not</a:t>
            </a:r>
            <a:r>
              <a:rPr lang="en-US" dirty="0" smtClean="0"/>
              <a:t> prerequisite for </a:t>
            </a:r>
            <a:r>
              <a:rPr lang="en-US" i="1" dirty="0" smtClean="0"/>
              <a:t>whole-building</a:t>
            </a:r>
            <a:r>
              <a:rPr lang="en-US" dirty="0" smtClean="0"/>
              <a:t> Passive House Certification</a:t>
            </a:r>
          </a:p>
          <a:p>
            <a:pPr lvl="2"/>
            <a:endParaRPr lang="en-US" dirty="0" smtClean="0"/>
          </a:p>
        </p:txBody>
      </p:sp>
      <p:sp>
        <p:nvSpPr>
          <p:cNvPr id="3" name="Title 2"/>
          <p:cNvSpPr>
            <a:spLocks noGrp="1"/>
          </p:cNvSpPr>
          <p:nvPr>
            <p:ph type="title"/>
          </p:nvPr>
        </p:nvSpPr>
        <p:spPr/>
        <p:txBody>
          <a:bodyPr>
            <a:normAutofit fontScale="90000"/>
          </a:bodyPr>
          <a:lstStyle/>
          <a:p>
            <a:r>
              <a:rPr lang="en-US" dirty="0" smtClean="0"/>
              <a:t>THERMAL CERIFICATIONS: </a:t>
            </a:r>
            <a:br>
              <a:rPr lang="en-US" dirty="0" smtClean="0"/>
            </a:br>
            <a:r>
              <a:rPr lang="en-US" dirty="0" smtClean="0"/>
              <a:t>PASSIVE HOUSE</a:t>
            </a:r>
            <a:endParaRPr lang="en-US" dirty="0"/>
          </a:p>
        </p:txBody>
      </p:sp>
      <p:pic>
        <p:nvPicPr>
          <p:cNvPr id="5" name="Picture 2" descr="http://www.passivhaustagung.de/Passive_House_E/window_U/Passivhaus_Fenster_U.png"/>
          <p:cNvPicPr>
            <a:picLocks noChangeAspect="1" noChangeArrowheads="1"/>
          </p:cNvPicPr>
          <p:nvPr/>
        </p:nvPicPr>
        <p:blipFill>
          <a:blip r:embed="rId3"/>
          <a:srcRect/>
          <a:stretch>
            <a:fillRect/>
          </a:stretch>
        </p:blipFill>
        <p:spPr bwMode="auto">
          <a:xfrm>
            <a:off x="6629400" y="3200400"/>
            <a:ext cx="1986440" cy="3506407"/>
          </a:xfrm>
          <a:prstGeom prst="rect">
            <a:avLst/>
          </a:prstGeom>
          <a:noFill/>
        </p:spPr>
      </p:pic>
      <p:sp>
        <p:nvSpPr>
          <p:cNvPr id="6" name="TextBox 5"/>
          <p:cNvSpPr txBox="1"/>
          <p:nvPr/>
        </p:nvSpPr>
        <p:spPr>
          <a:xfrm>
            <a:off x="6172200" y="6304002"/>
            <a:ext cx="2971800" cy="553998"/>
          </a:xfrm>
          <a:prstGeom prst="rect">
            <a:avLst/>
          </a:prstGeom>
          <a:noFill/>
        </p:spPr>
        <p:txBody>
          <a:bodyPr wrap="square" rtlCol="0">
            <a:spAutoFit/>
          </a:bodyPr>
          <a:lstStyle/>
          <a:p>
            <a:r>
              <a:rPr lang="en-US" sz="1000" dirty="0" smtClean="0"/>
              <a:t>Image </a:t>
            </a:r>
            <a:r>
              <a:rPr lang="en-US" sz="1000" dirty="0" smtClean="0"/>
              <a:t>from Passive House Institute: </a:t>
            </a:r>
            <a:r>
              <a:rPr lang="en-US" sz="1000" i="1" dirty="0" smtClean="0">
                <a:solidFill>
                  <a:srgbClr val="002060"/>
                </a:solidFill>
              </a:rPr>
              <a:t>http</a:t>
            </a:r>
            <a:r>
              <a:rPr lang="en-US" sz="1000" i="1" dirty="0" smtClean="0">
                <a:solidFill>
                  <a:srgbClr val="002060"/>
                </a:solidFill>
              </a:rPr>
              <a:t>://</a:t>
            </a:r>
            <a:r>
              <a:rPr lang="en-US" sz="1000" i="1" dirty="0" smtClean="0">
                <a:solidFill>
                  <a:srgbClr val="002060"/>
                </a:solidFill>
              </a:rPr>
              <a:t>www.passivhaustagung.de/Passive_House_E/window_U.htm </a:t>
            </a:r>
            <a:endParaRPr lang="en-US" sz="1000" i="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1524000" y="3352800"/>
            <a:ext cx="2606964" cy="1856758"/>
          </a:xfrm>
          <a:prstGeom prst="rect">
            <a:avLst/>
          </a:prstGeom>
          <a:ln w="9525" cap="sq" cmpd="thickThin">
            <a:solidFill>
              <a:srgbClr val="000000"/>
            </a:solidFill>
            <a:prstDash val="solid"/>
            <a:miter lim="800000"/>
          </a:ln>
          <a:effectLst>
            <a:innerShdw blurRad="76200">
              <a:srgbClr val="000000"/>
            </a:innerShdw>
          </a:effectLst>
        </p:spPr>
      </p:pic>
      <p:sp>
        <p:nvSpPr>
          <p:cNvPr id="2" name="Content Placeholder 1"/>
          <p:cNvSpPr>
            <a:spLocks noGrp="1"/>
          </p:cNvSpPr>
          <p:nvPr>
            <p:ph idx="1"/>
          </p:nvPr>
        </p:nvSpPr>
        <p:spPr>
          <a:xfrm>
            <a:off x="457200" y="1481328"/>
            <a:ext cx="3962400" cy="4525963"/>
          </a:xfrm>
        </p:spPr>
        <p:txBody>
          <a:bodyPr>
            <a:normAutofit/>
          </a:bodyPr>
          <a:lstStyle/>
          <a:p>
            <a:r>
              <a:rPr lang="en-US" sz="2000" dirty="0" smtClean="0"/>
              <a:t>Thermal (U-value) differences well documented</a:t>
            </a:r>
          </a:p>
          <a:p>
            <a:r>
              <a:rPr lang="en-US" sz="2000" dirty="0" smtClean="0"/>
              <a:t>Ongoing international/inter-agency collaborative effort toward crossover programs</a:t>
            </a:r>
          </a:p>
        </p:txBody>
      </p:sp>
      <p:sp>
        <p:nvSpPr>
          <p:cNvPr id="3" name="Title 2"/>
          <p:cNvSpPr>
            <a:spLocks noGrp="1"/>
          </p:cNvSpPr>
          <p:nvPr>
            <p:ph type="title"/>
          </p:nvPr>
        </p:nvSpPr>
        <p:spPr/>
        <p:txBody>
          <a:bodyPr>
            <a:normAutofit fontScale="90000"/>
          </a:bodyPr>
          <a:lstStyle/>
          <a:p>
            <a:r>
              <a:rPr lang="en-US" sz="3400" dirty="0" smtClean="0"/>
              <a:t>THERMAL PERFORMANCES:</a:t>
            </a:r>
            <a:br>
              <a:rPr lang="en-US" sz="3400" dirty="0" smtClean="0"/>
            </a:br>
            <a:r>
              <a:rPr lang="en-US" sz="3400" dirty="0" smtClean="0"/>
              <a:t>DIFFERENCES STANDARDS, DIFFERENT RESULTS</a:t>
            </a:r>
            <a:endParaRPr lang="en-US" sz="3400" dirty="0"/>
          </a:p>
        </p:txBody>
      </p:sp>
      <p:grpSp>
        <p:nvGrpSpPr>
          <p:cNvPr id="4" name="Group 30"/>
          <p:cNvGrpSpPr/>
          <p:nvPr/>
        </p:nvGrpSpPr>
        <p:grpSpPr>
          <a:xfrm>
            <a:off x="4419600" y="1524000"/>
            <a:ext cx="4724400" cy="4953000"/>
            <a:chOff x="304800" y="1981201"/>
            <a:chExt cx="4495800" cy="4724400"/>
          </a:xfrm>
        </p:grpSpPr>
        <p:pic>
          <p:nvPicPr>
            <p:cNvPr id="1026" name="Picture 2"/>
            <p:cNvPicPr>
              <a:picLocks noChangeAspect="1" noChangeArrowheads="1"/>
            </p:cNvPicPr>
            <p:nvPr/>
          </p:nvPicPr>
          <p:blipFill>
            <a:blip r:embed="rId4" cstate="print"/>
            <a:srcRect/>
            <a:stretch>
              <a:fillRect/>
            </a:stretch>
          </p:blipFill>
          <p:spPr bwMode="auto">
            <a:xfrm>
              <a:off x="304800" y="2022327"/>
              <a:ext cx="4267200" cy="146407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04800" y="3657602"/>
              <a:ext cx="4445591" cy="3038475"/>
            </a:xfrm>
            <a:prstGeom prst="rect">
              <a:avLst/>
            </a:prstGeom>
            <a:noFill/>
            <a:ln w="9525">
              <a:noFill/>
              <a:miter lim="800000"/>
              <a:headEnd/>
              <a:tailEnd/>
            </a:ln>
            <a:effectLst/>
          </p:spPr>
        </p:pic>
        <p:sp>
          <p:nvSpPr>
            <p:cNvPr id="9" name="Rectangle 8"/>
            <p:cNvSpPr/>
            <p:nvPr/>
          </p:nvSpPr>
          <p:spPr>
            <a:xfrm>
              <a:off x="304800" y="1981201"/>
              <a:ext cx="4495800" cy="47244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6"/>
          <a:srcRect/>
          <a:stretch>
            <a:fillRect/>
          </a:stretch>
        </p:blipFill>
        <p:spPr bwMode="auto">
          <a:xfrm>
            <a:off x="5105400" y="6462307"/>
            <a:ext cx="3667125" cy="395693"/>
          </a:xfrm>
          <a:prstGeom prst="rect">
            <a:avLst/>
          </a:prstGeom>
          <a:noFill/>
          <a:ln w="9525">
            <a:noFill/>
            <a:miter lim="800000"/>
            <a:headEnd/>
            <a:tailEnd/>
          </a:ln>
          <a:effectLst/>
        </p:spPr>
      </p:pic>
      <p:grpSp>
        <p:nvGrpSpPr>
          <p:cNvPr id="5" name="Group 13"/>
          <p:cNvGrpSpPr/>
          <p:nvPr/>
        </p:nvGrpSpPr>
        <p:grpSpPr>
          <a:xfrm>
            <a:off x="304800" y="4114800"/>
            <a:ext cx="3048000" cy="2514600"/>
            <a:chOff x="304800" y="3810000"/>
            <a:chExt cx="3124200" cy="2590800"/>
          </a:xfrm>
        </p:grpSpPr>
        <p:sp>
          <p:nvSpPr>
            <p:cNvPr id="13" name="Rectangle 12"/>
            <p:cNvSpPr/>
            <p:nvPr/>
          </p:nvSpPr>
          <p:spPr>
            <a:xfrm>
              <a:off x="304800" y="3810000"/>
              <a:ext cx="3124200" cy="25908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7"/>
            <a:srcRect/>
            <a:stretch>
              <a:fillRect/>
            </a:stretch>
          </p:blipFill>
          <p:spPr bwMode="auto">
            <a:xfrm>
              <a:off x="381000" y="3886200"/>
              <a:ext cx="2926920" cy="1842020"/>
            </a:xfrm>
            <a:prstGeom prst="rect">
              <a:avLst/>
            </a:prstGeom>
            <a:ln w="12700" cap="sq" cmpd="thickThin">
              <a:noFill/>
              <a:prstDash val="solid"/>
              <a:miter lim="800000"/>
            </a:ln>
            <a:effectLst>
              <a:innerShdw blurRad="76200">
                <a:srgbClr val="000000"/>
              </a:innerShdw>
            </a:effectLst>
          </p:spPr>
        </p:pic>
        <p:pic>
          <p:nvPicPr>
            <p:cNvPr id="5124" name="Picture 4"/>
            <p:cNvPicPr>
              <a:picLocks noChangeAspect="1" noChangeArrowheads="1"/>
            </p:cNvPicPr>
            <p:nvPr/>
          </p:nvPicPr>
          <p:blipFill>
            <a:blip r:embed="rId8" cstate="print"/>
            <a:srcRect/>
            <a:stretch>
              <a:fillRect/>
            </a:stretch>
          </p:blipFill>
          <p:spPr bwMode="auto">
            <a:xfrm>
              <a:off x="457200" y="5791200"/>
              <a:ext cx="1676400" cy="54745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066800"/>
          <a:ext cx="8686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sz="3600" dirty="0" smtClean="0"/>
              <a:t>BEHIND A THERMAL PERFORMANCE LABEL:</a:t>
            </a:r>
            <a:r>
              <a:rPr lang="en-US" dirty="0" smtClean="0"/>
              <a:t/>
            </a:r>
            <a:br>
              <a:rPr lang="en-US" dirty="0" smtClean="0"/>
            </a:br>
            <a:r>
              <a:rPr lang="en-US" dirty="0" smtClean="0"/>
              <a:t>NFRC EXAMPLE</a:t>
            </a:r>
            <a:endParaRPr lang="en-US" dirty="0"/>
          </a:p>
        </p:txBody>
      </p:sp>
      <p:sp>
        <p:nvSpPr>
          <p:cNvPr id="29" name="TextBox 28"/>
          <p:cNvSpPr txBox="1"/>
          <p:nvPr/>
        </p:nvSpPr>
        <p:spPr>
          <a:xfrm>
            <a:off x="7162800" y="1828800"/>
            <a:ext cx="1981200" cy="461665"/>
          </a:xfrm>
          <a:prstGeom prst="rect">
            <a:avLst/>
          </a:prstGeom>
          <a:noFill/>
        </p:spPr>
        <p:txBody>
          <a:bodyPr wrap="square" rtlCol="0">
            <a:spAutoFit/>
          </a:bodyPr>
          <a:lstStyle/>
          <a:p>
            <a:r>
              <a:rPr lang="en-US" sz="1200" b="1" i="1" dirty="0" smtClean="0">
                <a:solidFill>
                  <a:srgbClr val="00B050"/>
                </a:solidFill>
              </a:rPr>
              <a:t>(IGCC/IGMA frequent in commercial specs</a:t>
            </a:r>
            <a:r>
              <a:rPr lang="en-US" sz="1200" b="1" i="1" dirty="0" smtClean="0">
                <a:solidFill>
                  <a:schemeClr val="accent3"/>
                </a:solidFill>
              </a:rPr>
              <a:t>)</a:t>
            </a:r>
            <a:endParaRPr lang="en-US" sz="1200" b="1" i="1" dirty="0">
              <a:solidFill>
                <a:schemeClr val="accent3"/>
              </a:solidFill>
            </a:endParaRPr>
          </a:p>
        </p:txBody>
      </p:sp>
      <p:sp>
        <p:nvSpPr>
          <p:cNvPr id="42" name="Rounded Rectangle 41"/>
          <p:cNvSpPr/>
          <p:nvPr/>
        </p:nvSpPr>
        <p:spPr>
          <a:xfrm>
            <a:off x="381000" y="4800600"/>
            <a:ext cx="2136357" cy="550536"/>
          </a:xfrm>
          <a:prstGeom prst="roundRect">
            <a:avLst>
              <a:gd name="adj" fmla="val 10000"/>
            </a:avLst>
          </a:prstGeom>
        </p:spPr>
        <p:style>
          <a:lnRef idx="3">
            <a:schemeClr val="lt1"/>
          </a:lnRef>
          <a:fillRef idx="1">
            <a:schemeClr val="accent6"/>
          </a:fillRef>
          <a:effectRef idx="1">
            <a:schemeClr val="accent6"/>
          </a:effectRef>
          <a:fontRef idx="minor">
            <a:schemeClr val="lt1"/>
          </a:fontRef>
        </p:style>
      </p:sp>
      <p:grpSp>
        <p:nvGrpSpPr>
          <p:cNvPr id="2" name="Group 42"/>
          <p:cNvGrpSpPr/>
          <p:nvPr/>
        </p:nvGrpSpPr>
        <p:grpSpPr>
          <a:xfrm>
            <a:off x="506825" y="4892115"/>
            <a:ext cx="2160175" cy="550536"/>
            <a:chOff x="228599" y="2360381"/>
            <a:chExt cx="2160175" cy="550536"/>
          </a:xfrm>
        </p:grpSpPr>
        <p:sp>
          <p:nvSpPr>
            <p:cNvPr id="44" name="Rounded Rectangle 43"/>
            <p:cNvSpPr/>
            <p:nvPr/>
          </p:nvSpPr>
          <p:spPr>
            <a:xfrm>
              <a:off x="228599" y="2360381"/>
              <a:ext cx="2136357" cy="550536"/>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45" name="Rounded Rectangle 5"/>
            <p:cNvSpPr/>
            <p:nvPr/>
          </p:nvSpPr>
          <p:spPr>
            <a:xfrm>
              <a:off x="284667" y="2376506"/>
              <a:ext cx="2104107" cy="518286"/>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400" kern="1200" dirty="0" smtClean="0"/>
                <a:t>Simulation </a:t>
              </a:r>
              <a:r>
                <a:rPr lang="en-US" sz="1400" dirty="0" smtClean="0"/>
                <a:t>Lab</a:t>
              </a:r>
            </a:p>
            <a:p>
              <a:pPr lvl="0" algn="ctr" defTabSz="622300">
                <a:lnSpc>
                  <a:spcPct val="90000"/>
                </a:lnSpc>
                <a:spcBef>
                  <a:spcPct val="0"/>
                </a:spcBef>
                <a:spcAft>
                  <a:spcPct val="35000"/>
                </a:spcAft>
              </a:pPr>
              <a:r>
                <a:rPr lang="en-US" sz="1400" kern="1200" dirty="0" smtClean="0"/>
                <a:t>Independent/3</a:t>
              </a:r>
              <a:r>
                <a:rPr lang="en-US" sz="1400" kern="1200" baseline="30000" dirty="0" smtClean="0"/>
                <a:t>rd</a:t>
              </a:r>
              <a:r>
                <a:rPr lang="en-US" sz="1400" kern="1200" dirty="0" smtClean="0"/>
                <a:t> Party</a:t>
              </a:r>
            </a:p>
          </p:txBody>
        </p:sp>
      </p:grpSp>
      <p:sp>
        <p:nvSpPr>
          <p:cNvPr id="87" name="Rectangle 86"/>
          <p:cNvSpPr/>
          <p:nvPr/>
        </p:nvSpPr>
        <p:spPr>
          <a:xfrm>
            <a:off x="304800" y="5486400"/>
            <a:ext cx="3352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1524000" y="5486400"/>
            <a:ext cx="533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Elbow Connector 94"/>
          <p:cNvCxnSpPr/>
          <p:nvPr/>
        </p:nvCxnSpPr>
        <p:spPr>
          <a:xfrm rot="10800000" flipV="1">
            <a:off x="609600" y="5638800"/>
            <a:ext cx="914400" cy="152400"/>
          </a:xfrm>
          <a:prstGeom prst="bentConnector3">
            <a:avLst>
              <a:gd name="adj1" fmla="val 101250"/>
            </a:avLst>
          </a:prstGeom>
        </p:spPr>
        <p:style>
          <a:lnRef idx="2">
            <a:schemeClr val="accent6"/>
          </a:lnRef>
          <a:fillRef idx="0">
            <a:schemeClr val="accent6"/>
          </a:fillRef>
          <a:effectRef idx="1">
            <a:schemeClr val="accent6"/>
          </a:effectRef>
          <a:fontRef idx="minor">
            <a:schemeClr val="tx1"/>
          </a:fontRef>
        </p:style>
      </p:cxnSp>
      <p:cxnSp>
        <p:nvCxnSpPr>
          <p:cNvPr id="100" name="Shape 99"/>
          <p:cNvCxnSpPr>
            <a:endCxn id="87" idx="2"/>
          </p:cNvCxnSpPr>
          <p:nvPr/>
        </p:nvCxnSpPr>
        <p:spPr>
          <a:xfrm>
            <a:off x="1524000" y="5638800"/>
            <a:ext cx="457200" cy="152400"/>
          </a:xfrm>
          <a:prstGeom prst="bentConnector4">
            <a:avLst>
              <a:gd name="adj1" fmla="val 101667"/>
              <a:gd name="adj2" fmla="val 100000"/>
            </a:avLst>
          </a:prstGeom>
        </p:spPr>
        <p:style>
          <a:lnRef idx="2">
            <a:schemeClr val="accent6"/>
          </a:lnRef>
          <a:fillRef idx="0">
            <a:schemeClr val="accent6"/>
          </a:fillRef>
          <a:effectRef idx="1">
            <a:schemeClr val="accent6"/>
          </a:effectRef>
          <a:fontRef idx="minor">
            <a:schemeClr val="tx1"/>
          </a:fontRef>
        </p:style>
      </p:cxnSp>
      <p:cxnSp>
        <p:nvCxnSpPr>
          <p:cNvPr id="107" name="Shape 106"/>
          <p:cNvCxnSpPr/>
          <p:nvPr/>
        </p:nvCxnSpPr>
        <p:spPr>
          <a:xfrm>
            <a:off x="1981200" y="5638800"/>
            <a:ext cx="1600200" cy="152400"/>
          </a:xfrm>
          <a:prstGeom prst="bentConnector3">
            <a:avLst>
              <a:gd name="adj1" fmla="val 101429"/>
            </a:avLst>
          </a:prstGeom>
        </p:spPr>
        <p:style>
          <a:lnRef idx="2">
            <a:schemeClr val="accent6"/>
          </a:lnRef>
          <a:fillRef idx="0">
            <a:schemeClr val="accent6"/>
          </a:fillRef>
          <a:effectRef idx="1">
            <a:schemeClr val="accent6"/>
          </a:effectRef>
          <a:fontRef idx="minor">
            <a:schemeClr val="tx1"/>
          </a:fontRef>
        </p:style>
      </p:cxnSp>
      <p:cxnSp>
        <p:nvCxnSpPr>
          <p:cNvPr id="116" name="Straight Connector 115"/>
          <p:cNvCxnSpPr>
            <a:stCxn id="45" idx="2"/>
          </p:cNvCxnSpPr>
          <p:nvPr/>
        </p:nvCxnSpPr>
        <p:spPr>
          <a:xfrm rot="5400000">
            <a:off x="1501437" y="5525290"/>
            <a:ext cx="212274" cy="14747"/>
          </a:xfrm>
          <a:prstGeom prst="line">
            <a:avLst/>
          </a:prstGeom>
        </p:spPr>
        <p:style>
          <a:lnRef idx="2">
            <a:schemeClr val="accent6"/>
          </a:lnRef>
          <a:fillRef idx="0">
            <a:schemeClr val="accent6"/>
          </a:fillRef>
          <a:effectRef idx="1">
            <a:schemeClr val="accent6"/>
          </a:effectRef>
          <a:fontRef idx="minor">
            <a:schemeClr val="tx1"/>
          </a:fontRef>
        </p:style>
      </p:cxnSp>
      <p:cxnSp>
        <p:nvCxnSpPr>
          <p:cNvPr id="118" name="Elbow Connector 117"/>
          <p:cNvCxnSpPr/>
          <p:nvPr/>
        </p:nvCxnSpPr>
        <p:spPr>
          <a:xfrm rot="5400000">
            <a:off x="5372100" y="5372100"/>
            <a:ext cx="533400" cy="304800"/>
          </a:xfrm>
          <a:prstGeom prst="bentConnector3">
            <a:avLst>
              <a:gd name="adj1" fmla="val 58572"/>
            </a:avLst>
          </a:prstGeom>
        </p:spPr>
        <p:style>
          <a:lnRef idx="2">
            <a:schemeClr val="accent4"/>
          </a:lnRef>
          <a:fillRef idx="0">
            <a:schemeClr val="accent4"/>
          </a:fillRef>
          <a:effectRef idx="1">
            <a:schemeClr val="accent4"/>
          </a:effectRef>
          <a:fontRef idx="minor">
            <a:schemeClr val="tx1"/>
          </a:fontRef>
        </p:style>
      </p:cxnSp>
      <p:cxnSp>
        <p:nvCxnSpPr>
          <p:cNvPr id="120" name="Elbow Connector 119"/>
          <p:cNvCxnSpPr/>
          <p:nvPr/>
        </p:nvCxnSpPr>
        <p:spPr>
          <a:xfrm rot="10800000">
            <a:off x="2667000" y="5410200"/>
            <a:ext cx="2819400" cy="152400"/>
          </a:xfrm>
          <a:prstGeom prst="bentConnector3">
            <a:avLst>
              <a:gd name="adj1" fmla="val 135"/>
            </a:avLst>
          </a:prstGeom>
        </p:spPr>
        <p:style>
          <a:lnRef idx="2">
            <a:schemeClr val="accent4"/>
          </a:lnRef>
          <a:fillRef idx="0">
            <a:schemeClr val="accent4"/>
          </a:fillRef>
          <a:effectRef idx="1">
            <a:schemeClr val="accent4"/>
          </a:effectRef>
          <a:fontRef idx="minor">
            <a:schemeClr val="tx1"/>
          </a:fontRef>
        </p:style>
      </p:cxnSp>
      <p:sp>
        <p:nvSpPr>
          <p:cNvPr id="138" name="Rounded Rectangle 137"/>
          <p:cNvSpPr/>
          <p:nvPr/>
        </p:nvSpPr>
        <p:spPr>
          <a:xfrm>
            <a:off x="6737768" y="5791200"/>
            <a:ext cx="1621496" cy="565415"/>
          </a:xfrm>
          <a:prstGeom prst="roundRect">
            <a:avLst>
              <a:gd name="adj" fmla="val 10000"/>
            </a:avLst>
          </a:prstGeom>
        </p:spPr>
        <p:style>
          <a:lnRef idx="2">
            <a:schemeClr val="accent6">
              <a:shade val="50000"/>
            </a:schemeClr>
          </a:lnRef>
          <a:fillRef idx="1">
            <a:schemeClr val="accent6"/>
          </a:fillRef>
          <a:effectRef idx="0">
            <a:schemeClr val="accent6"/>
          </a:effectRef>
          <a:fontRef idx="minor">
            <a:schemeClr val="lt1"/>
          </a:fontRef>
        </p:style>
      </p:sp>
      <p:grpSp>
        <p:nvGrpSpPr>
          <p:cNvPr id="5" name="Group 138"/>
          <p:cNvGrpSpPr/>
          <p:nvPr/>
        </p:nvGrpSpPr>
        <p:grpSpPr>
          <a:xfrm>
            <a:off x="6836704" y="5867400"/>
            <a:ext cx="1621496" cy="565415"/>
            <a:chOff x="4878236" y="4513591"/>
            <a:chExt cx="1621496" cy="565415"/>
          </a:xfrm>
        </p:grpSpPr>
        <p:sp>
          <p:nvSpPr>
            <p:cNvPr id="140" name="Rounded Rectangle 139"/>
            <p:cNvSpPr/>
            <p:nvPr/>
          </p:nvSpPr>
          <p:spPr>
            <a:xfrm>
              <a:off x="4878236" y="4513591"/>
              <a:ext cx="1621496" cy="565415"/>
            </a:xfrm>
            <a:prstGeom prst="roundRect">
              <a:avLst>
                <a:gd name="adj" fmla="val 10000"/>
              </a:avLst>
            </a:prstGeom>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41" name="Rounded Rectangle 5"/>
            <p:cNvSpPr/>
            <p:nvPr/>
          </p:nvSpPr>
          <p:spPr>
            <a:xfrm>
              <a:off x="4894796" y="4530151"/>
              <a:ext cx="1588376" cy="5322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Approved/Certified 3</a:t>
              </a:r>
              <a:r>
                <a:rPr lang="en-US" sz="1400" kern="1200" baseline="30000" dirty="0" smtClean="0"/>
                <a:t>rd</a:t>
              </a:r>
              <a:r>
                <a:rPr lang="en-US" sz="1400" kern="1200" dirty="0" smtClean="0"/>
                <a:t> Party Test Facility</a:t>
              </a:r>
              <a:endParaRPr lang="en-US" sz="1400" kern="1200" dirty="0"/>
            </a:p>
          </p:txBody>
        </p:sp>
      </p:grpSp>
      <p:cxnSp>
        <p:nvCxnSpPr>
          <p:cNvPr id="161" name="Straight Connector 160"/>
          <p:cNvCxnSpPr>
            <a:stCxn id="141" idx="3"/>
          </p:cNvCxnSpPr>
          <p:nvPr/>
        </p:nvCxnSpPr>
        <p:spPr>
          <a:xfrm>
            <a:off x="8441640" y="6150108"/>
            <a:ext cx="397560" cy="22092"/>
          </a:xfrm>
          <a:prstGeom prst="line">
            <a:avLst/>
          </a:prstGeom>
        </p:spPr>
        <p:style>
          <a:lnRef idx="2">
            <a:schemeClr val="accent6"/>
          </a:lnRef>
          <a:fillRef idx="0">
            <a:schemeClr val="accent6"/>
          </a:fillRef>
          <a:effectRef idx="1">
            <a:schemeClr val="accent6"/>
          </a:effectRef>
          <a:fontRef idx="minor">
            <a:schemeClr val="tx1"/>
          </a:fontRef>
        </p:style>
      </p:cxnSp>
      <p:cxnSp>
        <p:nvCxnSpPr>
          <p:cNvPr id="225" name="Straight Connector 224"/>
          <p:cNvCxnSpPr>
            <a:endCxn id="138" idx="0"/>
          </p:cNvCxnSpPr>
          <p:nvPr/>
        </p:nvCxnSpPr>
        <p:spPr>
          <a:xfrm rot="16200000" flipH="1">
            <a:off x="7279458" y="5522142"/>
            <a:ext cx="533400" cy="4716"/>
          </a:xfrm>
          <a:prstGeom prst="line">
            <a:avLst/>
          </a:prstGeom>
        </p:spPr>
        <p:style>
          <a:lnRef idx="2">
            <a:schemeClr val="accent4"/>
          </a:lnRef>
          <a:fillRef idx="0">
            <a:schemeClr val="accent4"/>
          </a:fillRef>
          <a:effectRef idx="1">
            <a:schemeClr val="accent4"/>
          </a:effectRef>
          <a:fontRef idx="minor">
            <a:schemeClr val="tx1"/>
          </a:fontRef>
        </p:style>
      </p:cxnSp>
      <p:cxnSp>
        <p:nvCxnSpPr>
          <p:cNvPr id="230" name="Elbow Connector 229"/>
          <p:cNvCxnSpPr/>
          <p:nvPr/>
        </p:nvCxnSpPr>
        <p:spPr>
          <a:xfrm rot="10800000">
            <a:off x="5638800" y="2819400"/>
            <a:ext cx="2971800" cy="609600"/>
          </a:xfrm>
          <a:prstGeom prst="bentConnector3">
            <a:avLst>
              <a:gd name="adj1" fmla="val 91154"/>
            </a:avLst>
          </a:prstGeom>
        </p:spPr>
        <p:style>
          <a:lnRef idx="3">
            <a:schemeClr val="accent6"/>
          </a:lnRef>
          <a:fillRef idx="0">
            <a:schemeClr val="accent6"/>
          </a:fillRef>
          <a:effectRef idx="2">
            <a:schemeClr val="accent6"/>
          </a:effectRef>
          <a:fontRef idx="minor">
            <a:schemeClr val="tx1"/>
          </a:fontRef>
        </p:style>
      </p:cxnSp>
      <p:cxnSp>
        <p:nvCxnSpPr>
          <p:cNvPr id="290" name="Straight Connector 289"/>
          <p:cNvCxnSpPr/>
          <p:nvPr/>
        </p:nvCxnSpPr>
        <p:spPr>
          <a:xfrm>
            <a:off x="8458200" y="2971800"/>
            <a:ext cx="1524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297" name="Elbow Connector 296"/>
          <p:cNvCxnSpPr/>
          <p:nvPr/>
        </p:nvCxnSpPr>
        <p:spPr>
          <a:xfrm rot="10800000">
            <a:off x="5562600" y="2667000"/>
            <a:ext cx="1524000" cy="228600"/>
          </a:xfrm>
          <a:prstGeom prst="bentConnector3">
            <a:avLst>
              <a:gd name="adj1" fmla="val 50000"/>
            </a:avLst>
          </a:prstGeom>
          <a:ln>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311" name="Elbow Connector 310"/>
          <p:cNvCxnSpPr/>
          <p:nvPr/>
        </p:nvCxnSpPr>
        <p:spPr>
          <a:xfrm rot="16200000" flipH="1">
            <a:off x="7277100" y="4610100"/>
            <a:ext cx="2971800" cy="152400"/>
          </a:xfrm>
          <a:prstGeom prst="bentConnector3">
            <a:avLst>
              <a:gd name="adj1" fmla="val -769"/>
            </a:avLst>
          </a:prstGeom>
        </p:spPr>
        <p:style>
          <a:lnRef idx="3">
            <a:schemeClr val="accent6"/>
          </a:lnRef>
          <a:fillRef idx="0">
            <a:schemeClr val="accent6"/>
          </a:fillRef>
          <a:effectRef idx="2">
            <a:schemeClr val="accent6"/>
          </a:effectRef>
          <a:fontRef idx="minor">
            <a:schemeClr val="tx1"/>
          </a:fontRef>
        </p:style>
      </p:cxnSp>
      <p:cxnSp>
        <p:nvCxnSpPr>
          <p:cNvPr id="316" name="Straight Connector 315"/>
          <p:cNvCxnSpPr/>
          <p:nvPr/>
        </p:nvCxnSpPr>
        <p:spPr>
          <a:xfrm rot="5400000">
            <a:off x="8343900" y="3238500"/>
            <a:ext cx="533400" cy="1588"/>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NFRC IG CERTIFICATION PROGRAM</a:t>
            </a:r>
            <a:endParaRPr lang="en-US" dirty="0"/>
          </a:p>
        </p:txBody>
      </p:sp>
      <p:sp>
        <p:nvSpPr>
          <p:cNvPr id="2" name="Content Placeholder 1"/>
          <p:cNvSpPr>
            <a:spLocks noGrp="1"/>
          </p:cNvSpPr>
          <p:nvPr>
            <p:ph sz="quarter" idx="2"/>
          </p:nvPr>
        </p:nvSpPr>
        <p:spPr>
          <a:xfrm>
            <a:off x="457200" y="1444295"/>
            <a:ext cx="8077200" cy="3051505"/>
          </a:xfrm>
        </p:spPr>
        <p:txBody>
          <a:bodyPr>
            <a:normAutofit fontScale="77500" lnSpcReduction="20000"/>
          </a:bodyPr>
          <a:lstStyle/>
          <a:p>
            <a:r>
              <a:rPr lang="en-US" dirty="0" smtClean="0"/>
              <a:t>2010 - NFRC 706:  Mandatory use of independently tested and certified IGs</a:t>
            </a:r>
          </a:p>
          <a:p>
            <a:pPr>
              <a:buNone/>
            </a:pPr>
            <a:endParaRPr lang="en-US" dirty="0" smtClean="0"/>
          </a:p>
          <a:p>
            <a:r>
              <a:rPr lang="en-US" dirty="0" smtClean="0"/>
              <a:t>Testing and Inspections – </a:t>
            </a:r>
            <a:r>
              <a:rPr lang="en-US" i="1" u="sng" dirty="0" smtClean="0"/>
              <a:t>Rigorous</a:t>
            </a:r>
            <a:r>
              <a:rPr lang="en-US" dirty="0" smtClean="0"/>
              <a:t>, </a:t>
            </a:r>
            <a:r>
              <a:rPr lang="en-US" i="1" u="sng" dirty="0" smtClean="0"/>
              <a:t>Thorough</a:t>
            </a:r>
            <a:r>
              <a:rPr lang="en-US" dirty="0" smtClean="0"/>
              <a:t> and </a:t>
            </a:r>
            <a:r>
              <a:rPr lang="en-US" i="1" u="sng" dirty="0" smtClean="0"/>
              <a:t>Frequent</a:t>
            </a:r>
          </a:p>
          <a:p>
            <a:pPr>
              <a:buNone/>
            </a:pPr>
            <a:endParaRPr lang="en-US" dirty="0" smtClean="0"/>
          </a:p>
          <a:p>
            <a:r>
              <a:rPr lang="en-US" dirty="0" smtClean="0"/>
              <a:t>Manufacturer Responsibilities</a:t>
            </a:r>
          </a:p>
          <a:p>
            <a:pPr lvl="1"/>
            <a:r>
              <a:rPr lang="en-US" dirty="0" smtClean="0"/>
              <a:t>Pass bi-annual in-plant inspections</a:t>
            </a:r>
          </a:p>
          <a:p>
            <a:pPr lvl="1"/>
            <a:r>
              <a:rPr lang="en-US" dirty="0" smtClean="0"/>
              <a:t>Maintain documented, inspected quality assurance programs</a:t>
            </a:r>
          </a:p>
          <a:p>
            <a:pPr lvl="1"/>
            <a:r>
              <a:rPr lang="en-US" dirty="0" smtClean="0"/>
              <a:t>Follow all requirements for proper labeling and reporting</a:t>
            </a:r>
          </a:p>
          <a:p>
            <a:pPr lvl="1">
              <a:buNone/>
            </a:pPr>
            <a:endParaRPr lang="en-US" dirty="0" smtClean="0"/>
          </a:p>
          <a:p>
            <a:r>
              <a:rPr lang="en-US" dirty="0" smtClean="0"/>
              <a:t>Physical testing every 2-years – IG durability and gas containment</a:t>
            </a:r>
          </a:p>
          <a:p>
            <a:pPr lvl="1"/>
            <a:r>
              <a:rPr lang="en-US" dirty="0" smtClean="0"/>
              <a:t>EG: ASTM E 2190 (among other standard tests)</a:t>
            </a:r>
          </a:p>
          <a:p>
            <a:pPr lvl="1"/>
            <a:endParaRPr lang="en-US" dirty="0" smtClean="0"/>
          </a:p>
        </p:txBody>
      </p:sp>
      <p:pic>
        <p:nvPicPr>
          <p:cNvPr id="18" name="Picture 17"/>
          <p:cNvPicPr>
            <a:picLocks noChangeAspect="1" noChangeArrowheads="1"/>
          </p:cNvPicPr>
          <p:nvPr/>
        </p:nvPicPr>
        <p:blipFill>
          <a:blip r:embed="rId3"/>
          <a:srcRect b="5578"/>
          <a:stretch>
            <a:fillRect/>
          </a:stretch>
        </p:blipFill>
        <p:spPr bwMode="auto">
          <a:xfrm>
            <a:off x="203200" y="4495800"/>
            <a:ext cx="2844800" cy="2133600"/>
          </a:xfrm>
          <a:prstGeom prst="rect">
            <a:avLst/>
          </a:prstGeom>
          <a:noFill/>
          <a:ln w="9525">
            <a:noFill/>
            <a:miter lim="800000"/>
            <a:headEnd/>
            <a:tailEnd/>
          </a:ln>
          <a:effectLst/>
        </p:spPr>
      </p:pic>
      <p:pic>
        <p:nvPicPr>
          <p:cNvPr id="19" name="Picture 18"/>
          <p:cNvPicPr>
            <a:picLocks noChangeAspect="1" noChangeArrowheads="1"/>
          </p:cNvPicPr>
          <p:nvPr/>
        </p:nvPicPr>
        <p:blipFill>
          <a:blip r:embed="rId4"/>
          <a:srcRect b="5804"/>
          <a:stretch>
            <a:fillRect/>
          </a:stretch>
        </p:blipFill>
        <p:spPr bwMode="auto">
          <a:xfrm>
            <a:off x="3095977" y="4495800"/>
            <a:ext cx="2923823" cy="2133600"/>
          </a:xfrm>
          <a:prstGeom prst="rect">
            <a:avLst/>
          </a:prstGeom>
          <a:noFill/>
          <a:ln w="9525">
            <a:noFill/>
            <a:miter lim="800000"/>
            <a:headEnd/>
            <a:tailEnd/>
          </a:ln>
          <a:effectLst/>
        </p:spPr>
      </p:pic>
      <p:pic>
        <p:nvPicPr>
          <p:cNvPr id="20" name="Picture 2"/>
          <p:cNvPicPr>
            <a:picLocks noChangeAspect="1" noChangeArrowheads="1"/>
          </p:cNvPicPr>
          <p:nvPr/>
        </p:nvPicPr>
        <p:blipFill>
          <a:blip r:embed="rId5"/>
          <a:srcRect b="5633"/>
          <a:stretch>
            <a:fillRect/>
          </a:stretch>
        </p:blipFill>
        <p:spPr bwMode="auto">
          <a:xfrm>
            <a:off x="6067778" y="4495800"/>
            <a:ext cx="2923822" cy="2133600"/>
          </a:xfrm>
          <a:prstGeom prst="rect">
            <a:avLst/>
          </a:prstGeom>
          <a:noFill/>
          <a:ln w="9525">
            <a:noFill/>
            <a:miter lim="800000"/>
            <a:headEnd/>
            <a:tailEnd/>
          </a:ln>
          <a:effectLst/>
        </p:spPr>
      </p:pic>
      <p:sp>
        <p:nvSpPr>
          <p:cNvPr id="8" name="TextBox 7"/>
          <p:cNvSpPr txBox="1"/>
          <p:nvPr/>
        </p:nvSpPr>
        <p:spPr>
          <a:xfrm>
            <a:off x="304800" y="6611779"/>
            <a:ext cx="8839200" cy="246221"/>
          </a:xfrm>
          <a:prstGeom prst="rect">
            <a:avLst/>
          </a:prstGeom>
          <a:noFill/>
        </p:spPr>
        <p:txBody>
          <a:bodyPr wrap="square" rtlCol="0">
            <a:spAutoFit/>
          </a:bodyPr>
          <a:lstStyle/>
          <a:p>
            <a:r>
              <a:rPr lang="en-US" sz="1000" dirty="0" smtClean="0"/>
              <a:t>Images from Northeast Window &amp; Door Association,  “Insulating glass units and how they fail testing.” </a:t>
            </a:r>
            <a:r>
              <a:rPr lang="en-US" sz="1000" i="1" dirty="0" smtClean="0"/>
              <a:t>www.nwda.net/presentations/10%20QC%20Fill%20Rate.pdf  </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 </a:t>
            </a:r>
          </a:p>
          <a:p>
            <a:r>
              <a:rPr lang="en-US" dirty="0" smtClean="0"/>
              <a:t>Why Certify?</a:t>
            </a:r>
          </a:p>
          <a:p>
            <a:r>
              <a:rPr lang="en-US" dirty="0" smtClean="0"/>
              <a:t>Structural Performance Certifications</a:t>
            </a:r>
          </a:p>
          <a:p>
            <a:r>
              <a:rPr lang="en-US" dirty="0" smtClean="0"/>
              <a:t>Thermal Performance Certifications</a:t>
            </a:r>
          </a:p>
          <a:p>
            <a:r>
              <a:rPr lang="en-US" dirty="0" smtClean="0"/>
              <a:t>Passive House Certifications</a:t>
            </a:r>
          </a:p>
          <a:p>
            <a:r>
              <a:rPr lang="en-US" dirty="0" smtClean="0"/>
              <a:t>Other Window Certifications</a:t>
            </a:r>
          </a:p>
          <a:p>
            <a:r>
              <a:rPr lang="en-US" dirty="0" smtClean="0"/>
              <a:t>Closing Thoughts: Open Discussion</a:t>
            </a:r>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IG CERTIFICTION ASTM E 2190</a:t>
            </a:r>
            <a:endParaRPr lang="en-US" dirty="0"/>
          </a:p>
        </p:txBody>
      </p:sp>
      <p:sp>
        <p:nvSpPr>
          <p:cNvPr id="10" name="Content Placeholder 9"/>
          <p:cNvSpPr>
            <a:spLocks noGrp="1"/>
          </p:cNvSpPr>
          <p:nvPr>
            <p:ph sz="quarter" idx="4"/>
          </p:nvPr>
        </p:nvSpPr>
        <p:spPr>
          <a:xfrm>
            <a:off x="533401" y="1524000"/>
            <a:ext cx="8000999" cy="5105400"/>
          </a:xfrm>
        </p:spPr>
        <p:txBody>
          <a:bodyPr>
            <a:normAutofit/>
          </a:bodyPr>
          <a:lstStyle/>
          <a:p>
            <a:r>
              <a:rPr lang="en-US" sz="2200" dirty="0" smtClean="0"/>
              <a:t>ASTM E 2190 is a harmonized standard test protocol adopted by the U.S. and Canada for evaluating insulating glass (IG) performance, durability, and longevity. There are three main parts to the standard:</a:t>
            </a:r>
          </a:p>
          <a:p>
            <a:pPr marL="1146175" lvl="1">
              <a:spcBef>
                <a:spcPts val="1800"/>
              </a:spcBef>
            </a:pPr>
            <a:r>
              <a:rPr lang="en-US" sz="1800" b="1" dirty="0" smtClean="0"/>
              <a:t>High Humidity Test</a:t>
            </a:r>
            <a:r>
              <a:rPr lang="en-US" sz="1800" dirty="0" smtClean="0"/>
              <a:t> subjects samples to high humidity and temperature with the objective of forcing moisture into the sealed air space in an IG unit. Specimens are tested for 42 days and subjected to 95% ±5% relative humidity.</a:t>
            </a:r>
          </a:p>
          <a:p>
            <a:pPr marL="1146175" lvl="1">
              <a:spcBef>
                <a:spcPts val="1800"/>
              </a:spcBef>
            </a:pPr>
            <a:r>
              <a:rPr lang="en-US" sz="1800" b="1" dirty="0" smtClean="0"/>
              <a:t>Accelerated Weather Cycling</a:t>
            </a:r>
            <a:r>
              <a:rPr lang="en-US" sz="1800" dirty="0" smtClean="0"/>
              <a:t> simulates weather cycling from hot to cold extremes with moisture added during the hot cycle. Specimens are tested for 63 days and subjected to 252 cycles.</a:t>
            </a:r>
          </a:p>
          <a:p>
            <a:pPr marL="1146175" lvl="1">
              <a:spcBef>
                <a:spcPts val="1800"/>
              </a:spcBef>
            </a:pPr>
            <a:r>
              <a:rPr lang="en-US" sz="1800" b="1" dirty="0" smtClean="0"/>
              <a:t>Volatile Fog Test</a:t>
            </a:r>
            <a:r>
              <a:rPr lang="en-US" sz="1800" dirty="0" smtClean="0"/>
              <a:t> shows that components, or trapped impurities, will not out-gas a volatile fog, which could result in a deposit on the interior glass surface. No fog must be visible at arm's length</a:t>
            </a:r>
          </a:p>
          <a:p>
            <a:endParaRPr lang="en-US" dirty="0"/>
          </a:p>
        </p:txBody>
      </p:sp>
      <p:pic>
        <p:nvPicPr>
          <p:cNvPr id="4" name="Picture 2" descr="High Humidity Test"/>
          <p:cNvPicPr>
            <a:picLocks noChangeAspect="1" noChangeArrowheads="1"/>
          </p:cNvPicPr>
          <p:nvPr/>
        </p:nvPicPr>
        <p:blipFill>
          <a:blip r:embed="rId3"/>
          <a:srcRect/>
          <a:stretch>
            <a:fillRect/>
          </a:stretch>
        </p:blipFill>
        <p:spPr bwMode="auto">
          <a:xfrm>
            <a:off x="609600" y="3200400"/>
            <a:ext cx="933450" cy="933450"/>
          </a:xfrm>
          <a:prstGeom prst="rect">
            <a:avLst/>
          </a:prstGeom>
          <a:noFill/>
        </p:spPr>
      </p:pic>
      <p:pic>
        <p:nvPicPr>
          <p:cNvPr id="5" name="Picture 4" descr="Accelerated Weather Cycling"/>
          <p:cNvPicPr>
            <a:picLocks noChangeAspect="1" noChangeArrowheads="1"/>
          </p:cNvPicPr>
          <p:nvPr/>
        </p:nvPicPr>
        <p:blipFill>
          <a:blip r:embed="rId4"/>
          <a:srcRect/>
          <a:stretch>
            <a:fillRect/>
          </a:stretch>
        </p:blipFill>
        <p:spPr bwMode="auto">
          <a:xfrm>
            <a:off x="533400" y="4343400"/>
            <a:ext cx="933450" cy="933450"/>
          </a:xfrm>
          <a:prstGeom prst="rect">
            <a:avLst/>
          </a:prstGeom>
          <a:noFill/>
        </p:spPr>
      </p:pic>
      <p:pic>
        <p:nvPicPr>
          <p:cNvPr id="6" name="Picture 6" descr="The Volatile Fog Test"/>
          <p:cNvPicPr>
            <a:picLocks noChangeAspect="1" noChangeArrowheads="1"/>
          </p:cNvPicPr>
          <p:nvPr/>
        </p:nvPicPr>
        <p:blipFill>
          <a:blip r:embed="rId5"/>
          <a:srcRect/>
          <a:stretch>
            <a:fillRect/>
          </a:stretch>
        </p:blipFill>
        <p:spPr bwMode="auto">
          <a:xfrm>
            <a:off x="533400" y="5410200"/>
            <a:ext cx="933450" cy="9334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821056_Master-Suite_800x600.jpg"/>
          <p:cNvPicPr>
            <a:picLocks noChangeAspect="1"/>
          </p:cNvPicPr>
          <p:nvPr/>
        </p:nvPicPr>
        <p:blipFill>
          <a:blip r:embed="rId3"/>
          <a:srcRect b="19231"/>
          <a:stretch>
            <a:fillRect/>
          </a:stretch>
        </p:blipFill>
        <p:spPr>
          <a:xfrm>
            <a:off x="1295400" y="1524000"/>
            <a:ext cx="6527800" cy="3576099"/>
          </a:xfrm>
          <a:prstGeom prst="rect">
            <a:avLst/>
          </a:prstGeom>
        </p:spPr>
      </p:pic>
      <p:sp>
        <p:nvSpPr>
          <p:cNvPr id="9" name="Title 8"/>
          <p:cNvSpPr>
            <a:spLocks noGrp="1"/>
          </p:cNvSpPr>
          <p:nvPr>
            <p:ph type="title"/>
          </p:nvPr>
        </p:nvSpPr>
        <p:spPr/>
        <p:txBody>
          <a:bodyPr>
            <a:normAutofit/>
          </a:bodyPr>
          <a:lstStyle/>
          <a:p>
            <a:r>
              <a:rPr lang="en-US" dirty="0" smtClean="0"/>
              <a:t>IG TESTING &amp; CERTIFICATION</a:t>
            </a:r>
            <a:endParaRPr lang="en-US" dirty="0"/>
          </a:p>
        </p:txBody>
      </p:sp>
      <p:sp>
        <p:nvSpPr>
          <p:cNvPr id="10" name="Content Placeholder 9"/>
          <p:cNvSpPr>
            <a:spLocks noGrp="1"/>
          </p:cNvSpPr>
          <p:nvPr>
            <p:ph idx="1"/>
          </p:nvPr>
        </p:nvSpPr>
        <p:spPr>
          <a:xfrm>
            <a:off x="457200" y="5257800"/>
            <a:ext cx="8229600" cy="914400"/>
          </a:xfrm>
        </p:spPr>
        <p:txBody>
          <a:bodyPr>
            <a:normAutofit fontScale="70000" lnSpcReduction="20000"/>
          </a:bodyPr>
          <a:lstStyle/>
          <a:p>
            <a:pPr algn="ctr">
              <a:buNone/>
            </a:pPr>
            <a:r>
              <a:rPr lang="en-US" i="1" dirty="0" smtClean="0"/>
              <a:t>Even if NFRC ratings are not required on a project, the IG Certification program provides consumers with assurances that insulated glazing units have been tested and manufactured to meet rigorous quality standards.</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PASSIVE HOUSE</a:t>
            </a:r>
            <a:endParaRPr lang="en-US" dirty="0"/>
          </a:p>
        </p:txBody>
      </p:sp>
      <p:sp>
        <p:nvSpPr>
          <p:cNvPr id="3" name="TextBox 2"/>
          <p:cNvSpPr txBox="1"/>
          <p:nvPr/>
        </p:nvSpPr>
        <p:spPr>
          <a:xfrm>
            <a:off x="1371600" y="3962400"/>
            <a:ext cx="7162800" cy="1508105"/>
          </a:xfrm>
          <a:prstGeom prst="rect">
            <a:avLst/>
          </a:prstGeom>
          <a:noFill/>
        </p:spPr>
        <p:txBody>
          <a:bodyPr wrap="square" rtlCol="0">
            <a:spAutoFit/>
          </a:bodyPr>
          <a:lstStyle/>
          <a:p>
            <a:pPr>
              <a:spcAft>
                <a:spcPts val="1200"/>
              </a:spcAft>
            </a:pPr>
            <a:r>
              <a:rPr lang="en-US" i="1" dirty="0" smtClean="0"/>
              <a:t>“The use of high quality building components [like those in the </a:t>
            </a:r>
            <a:r>
              <a:rPr lang="en-US" i="1" dirty="0" smtClean="0">
                <a:hlinkClick r:id="rId3"/>
              </a:rPr>
              <a:t>Certified Passive House Component Database</a:t>
            </a:r>
            <a:r>
              <a:rPr lang="en-US" i="1" dirty="0" smtClean="0"/>
              <a:t>] is key, but simply using Passive House suitable components does not make a building a Passive House.”</a:t>
            </a:r>
          </a:p>
          <a:p>
            <a:pPr algn="r"/>
            <a:r>
              <a:rPr lang="en-US" sz="1400" i="1" dirty="0" smtClean="0"/>
              <a:t>-”Passive House Certification Criteria,” IPHA</a:t>
            </a:r>
          </a:p>
          <a:p>
            <a:pPr algn="r"/>
            <a:r>
              <a:rPr lang="en-US" sz="1400" i="1" dirty="0" smtClean="0">
                <a:solidFill>
                  <a:schemeClr val="bg1"/>
                </a:solidFill>
              </a:rPr>
              <a:t>http://www.passivehouse-international.org/index.php?page_id=150</a:t>
            </a:r>
            <a:endParaRPr lang="en-US" sz="1400" i="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a:bodyPr>
          <a:lstStyle/>
          <a:p>
            <a:r>
              <a:rPr lang="en-US" dirty="0" smtClean="0"/>
              <a:t>Passive House</a:t>
            </a:r>
          </a:p>
          <a:p>
            <a:pPr lvl="1"/>
            <a:r>
              <a:rPr lang="en-US" dirty="0" smtClean="0"/>
              <a:t>PHI &amp; PHIUS</a:t>
            </a:r>
          </a:p>
          <a:p>
            <a:pPr lvl="2"/>
            <a:r>
              <a:rPr lang="en-US" dirty="0" smtClean="0"/>
              <a:t>Based on Component, Whole Window </a:t>
            </a:r>
            <a:r>
              <a:rPr lang="en-US" u="sng" dirty="0" smtClean="0"/>
              <a:t>and</a:t>
            </a:r>
            <a:r>
              <a:rPr lang="en-US" dirty="0" smtClean="0"/>
              <a:t> Installed Performance</a:t>
            </a:r>
          </a:p>
          <a:p>
            <a:pPr lvl="2"/>
            <a:r>
              <a:rPr lang="en-US" dirty="0" smtClean="0"/>
              <a:t>Whole-window performance, same size all types</a:t>
            </a:r>
          </a:p>
          <a:p>
            <a:pPr lvl="2"/>
            <a:r>
              <a:rPr lang="en-US" dirty="0" smtClean="0"/>
              <a:t>Simulation only (cost-sensitive approach)</a:t>
            </a:r>
          </a:p>
          <a:p>
            <a:pPr lvl="2"/>
            <a:r>
              <a:rPr lang="en-US" dirty="0" smtClean="0"/>
              <a:t>EN 10077, EN 673, PHI and PHIUS procedural docs</a:t>
            </a:r>
          </a:p>
          <a:p>
            <a:pPr lvl="2"/>
            <a:endParaRPr lang="en-US" b="1" dirty="0" smtClean="0"/>
          </a:p>
          <a:p>
            <a:pPr lvl="2"/>
            <a:r>
              <a:rPr lang="en-US" b="1" dirty="0" smtClean="0"/>
              <a:t>Provides validated component performance data for PHPP/WUFI</a:t>
            </a:r>
          </a:p>
          <a:p>
            <a:pPr lvl="3"/>
            <a:r>
              <a:rPr lang="en-US" dirty="0" smtClean="0"/>
              <a:t>PHI or PHIUS </a:t>
            </a:r>
            <a:r>
              <a:rPr lang="en-US" i="1" dirty="0" smtClean="0"/>
              <a:t>window</a:t>
            </a:r>
            <a:r>
              <a:rPr lang="en-US" dirty="0" smtClean="0"/>
              <a:t> certification are </a:t>
            </a:r>
            <a:r>
              <a:rPr lang="en-US" b="1" u="sng" dirty="0" smtClean="0"/>
              <a:t>not</a:t>
            </a:r>
            <a:r>
              <a:rPr lang="en-US" dirty="0" smtClean="0"/>
              <a:t> prerequisite for </a:t>
            </a:r>
            <a:r>
              <a:rPr lang="en-US" i="1" dirty="0" smtClean="0"/>
              <a:t>whole-building</a:t>
            </a:r>
            <a:r>
              <a:rPr lang="en-US" dirty="0" smtClean="0"/>
              <a:t> Passive House Certification</a:t>
            </a:r>
          </a:p>
          <a:p>
            <a:pPr lvl="2"/>
            <a:endParaRPr lang="en-US" dirty="0" smtClean="0"/>
          </a:p>
        </p:txBody>
      </p:sp>
      <p:sp>
        <p:nvSpPr>
          <p:cNvPr id="3" name="Title 2"/>
          <p:cNvSpPr>
            <a:spLocks noGrp="1"/>
          </p:cNvSpPr>
          <p:nvPr>
            <p:ph type="title"/>
          </p:nvPr>
        </p:nvSpPr>
        <p:spPr/>
        <p:txBody>
          <a:bodyPr/>
          <a:lstStyle/>
          <a:p>
            <a:r>
              <a:rPr lang="en-US" dirty="0" smtClean="0"/>
              <a:t>THERMAL CERIFICATIONS: PASSIVE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PASSIVE HOUSE INSTITUTE (PHI)</a:t>
            </a:r>
            <a:endParaRPr lang="en-US" dirty="0"/>
          </a:p>
        </p:txBody>
      </p:sp>
      <p:sp>
        <p:nvSpPr>
          <p:cNvPr id="2" name="Content Placeholder 1"/>
          <p:cNvSpPr>
            <a:spLocks noGrp="1"/>
          </p:cNvSpPr>
          <p:nvPr>
            <p:ph sz="quarter" idx="2"/>
          </p:nvPr>
        </p:nvSpPr>
        <p:spPr>
          <a:xfrm>
            <a:off x="4114800" y="1447800"/>
            <a:ext cx="4495800" cy="5181600"/>
          </a:xfrm>
        </p:spPr>
        <p:txBody>
          <a:bodyPr>
            <a:normAutofit fontScale="92500"/>
          </a:bodyPr>
          <a:lstStyle/>
          <a:p>
            <a:pPr>
              <a:buNone/>
            </a:pPr>
            <a:r>
              <a:rPr lang="en-US" dirty="0" smtClean="0"/>
              <a:t>Certified Passive House Component</a:t>
            </a:r>
          </a:p>
          <a:p>
            <a:r>
              <a:rPr lang="en-US" sz="1900" dirty="0" smtClean="0"/>
              <a:t>Simulation and review/validation</a:t>
            </a:r>
          </a:p>
          <a:p>
            <a:r>
              <a:rPr lang="en-US" sz="1900" dirty="0" smtClean="0"/>
              <a:t>PHI provides consultation assistance and simulation of design variants</a:t>
            </a:r>
          </a:p>
          <a:p>
            <a:r>
              <a:rPr lang="en-US" sz="1900" dirty="0" smtClean="0"/>
              <a:t>Publishes results in clear, concise certificate including window, frame, spacer and installation U-values </a:t>
            </a:r>
          </a:p>
          <a:p>
            <a:r>
              <a:rPr lang="en-US" sz="1900" dirty="0" smtClean="0"/>
              <a:t>Product listing on Passive House Institute website component database</a:t>
            </a:r>
          </a:p>
          <a:p>
            <a:pPr>
              <a:buNone/>
            </a:pPr>
            <a:endParaRPr lang="en-US" dirty="0" smtClean="0"/>
          </a:p>
          <a:p>
            <a:pPr>
              <a:buNone/>
            </a:pPr>
            <a:r>
              <a:rPr lang="en-US" dirty="0" smtClean="0"/>
              <a:t>Minimum performance requirement:</a:t>
            </a:r>
          </a:p>
          <a:p>
            <a:r>
              <a:rPr lang="en-US" dirty="0" err="1" smtClean="0"/>
              <a:t>Uw</a:t>
            </a:r>
            <a:r>
              <a:rPr lang="en-US" dirty="0" smtClean="0"/>
              <a:t> &gt; 0.80</a:t>
            </a:r>
          </a:p>
          <a:p>
            <a:r>
              <a:rPr lang="en-US" dirty="0" err="1" smtClean="0"/>
              <a:t>Uw,install</a:t>
            </a:r>
            <a:r>
              <a:rPr lang="en-US" dirty="0" smtClean="0"/>
              <a:t> &gt; 0.85</a:t>
            </a:r>
          </a:p>
          <a:p>
            <a:endParaRPr lang="en-US" dirty="0" smtClean="0"/>
          </a:p>
          <a:p>
            <a:pPr>
              <a:buNone/>
            </a:pPr>
            <a:r>
              <a:rPr lang="en-US" dirty="0" smtClean="0"/>
              <a:t>Certified windows mostly European</a:t>
            </a:r>
            <a:endParaRPr lang="en-US" dirty="0" smtClean="0"/>
          </a:p>
          <a:p>
            <a:pPr>
              <a:buNone/>
            </a:pPr>
            <a:endParaRPr lang="en-US" dirty="0" smtClean="0"/>
          </a:p>
          <a:p>
            <a:pPr>
              <a:buNone/>
            </a:pPr>
            <a:endParaRPr lang="en-US" dirty="0"/>
          </a:p>
        </p:txBody>
      </p:sp>
      <p:pic>
        <p:nvPicPr>
          <p:cNvPr id="3074" name="Picture 2"/>
          <p:cNvPicPr>
            <a:picLocks noChangeAspect="1" noChangeArrowheads="1"/>
          </p:cNvPicPr>
          <p:nvPr/>
        </p:nvPicPr>
        <p:blipFill>
          <a:blip r:embed="rId3"/>
          <a:srcRect/>
          <a:stretch>
            <a:fillRect/>
          </a:stretch>
        </p:blipFill>
        <p:spPr bwMode="auto">
          <a:xfrm>
            <a:off x="381000" y="1219200"/>
            <a:ext cx="3352800" cy="4804077"/>
          </a:xfrm>
          <a:prstGeom prst="rect">
            <a:avLst/>
          </a:prstGeom>
          <a:noFill/>
          <a:ln w="9525">
            <a:noFill/>
            <a:miter lim="800000"/>
            <a:headEnd/>
            <a:tailEnd/>
          </a:ln>
          <a:effectLst/>
        </p:spPr>
      </p:pic>
      <p:sp>
        <p:nvSpPr>
          <p:cNvPr id="8" name="TextBox 7"/>
          <p:cNvSpPr txBox="1"/>
          <p:nvPr/>
        </p:nvSpPr>
        <p:spPr>
          <a:xfrm>
            <a:off x="228600" y="5903893"/>
            <a:ext cx="3962400" cy="954107"/>
          </a:xfrm>
          <a:prstGeom prst="rect">
            <a:avLst/>
          </a:prstGeom>
          <a:noFill/>
        </p:spPr>
        <p:txBody>
          <a:bodyPr wrap="square" rtlCol="0">
            <a:spAutoFit/>
          </a:bodyPr>
          <a:lstStyle/>
          <a:p>
            <a:pPr>
              <a:spcBef>
                <a:spcPts val="600"/>
              </a:spcBef>
            </a:pPr>
            <a:r>
              <a:rPr lang="en-US" sz="1100" i="1" dirty="0" smtClean="0"/>
              <a:t>This year </a:t>
            </a:r>
            <a:r>
              <a:rPr lang="en-US" sz="1100" i="1" dirty="0" err="1" smtClean="0"/>
              <a:t>Northwin</a:t>
            </a:r>
            <a:r>
              <a:rPr lang="en-US" sz="1100" i="1" dirty="0" smtClean="0"/>
              <a:t> Windows became one of the first North American window manufacturers to complete certification and become a Certified Passive House Component by PHI</a:t>
            </a:r>
          </a:p>
          <a:p>
            <a:pPr>
              <a:spcBef>
                <a:spcPts val="600"/>
              </a:spcBef>
            </a:pPr>
            <a:r>
              <a:rPr lang="en-US" sz="900" i="1" dirty="0" smtClean="0"/>
              <a:t>Image from Passive House Certified Component Database, </a:t>
            </a:r>
            <a:r>
              <a:rPr lang="en-US" sz="900" i="1" dirty="0" smtClean="0">
                <a:hlinkClick r:id="rId4"/>
              </a:rPr>
              <a:t>http://www.passiv.de/komponentendatenbank/en-EN</a:t>
            </a:r>
            <a:r>
              <a:rPr lang="en-US" sz="900" i="1" dirty="0" smtClean="0"/>
              <a:t> </a:t>
            </a:r>
            <a:endParaRPr lang="en-US" sz="9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1143000"/>
          </a:xfrm>
        </p:spPr>
        <p:txBody>
          <a:bodyPr>
            <a:normAutofit fontScale="90000"/>
          </a:bodyPr>
          <a:lstStyle/>
          <a:p>
            <a:r>
              <a:rPr lang="en-US" dirty="0" smtClean="0"/>
              <a:t>PASSIVE HOUSE INSTITUTE </a:t>
            </a:r>
            <a:br>
              <a:rPr lang="en-US" dirty="0" smtClean="0"/>
            </a:br>
            <a:r>
              <a:rPr lang="en-US" sz="3600" dirty="0" smtClean="0"/>
              <a:t>CERTIFICATION PROCESS FOR GLAZINGS AND TRANSPARENT COATINGS</a:t>
            </a:r>
            <a:endParaRPr lang="en-US" sz="3600" dirty="0"/>
          </a:p>
        </p:txBody>
      </p:sp>
      <p:pic>
        <p:nvPicPr>
          <p:cNvPr id="108546" name="Picture 2"/>
          <p:cNvPicPr>
            <a:picLocks noChangeAspect="1" noChangeArrowheads="1"/>
          </p:cNvPicPr>
          <p:nvPr/>
        </p:nvPicPr>
        <p:blipFill>
          <a:blip r:embed="rId3"/>
          <a:srcRect/>
          <a:stretch>
            <a:fillRect/>
          </a:stretch>
        </p:blipFill>
        <p:spPr bwMode="auto">
          <a:xfrm>
            <a:off x="1600200" y="1905000"/>
            <a:ext cx="5678194"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p:cNvPicPr>
            <a:picLocks noChangeAspect="1" noChangeArrowheads="1"/>
          </p:cNvPicPr>
          <p:nvPr/>
        </p:nvPicPr>
        <p:blipFill>
          <a:blip r:embed="rId3"/>
          <a:srcRect/>
          <a:stretch>
            <a:fillRect/>
          </a:stretch>
        </p:blipFill>
        <p:spPr bwMode="auto">
          <a:xfrm>
            <a:off x="228599" y="1524000"/>
            <a:ext cx="7112521" cy="3567113"/>
          </a:xfrm>
          <a:prstGeom prst="rect">
            <a:avLst/>
          </a:prstGeom>
          <a:noFill/>
          <a:ln w="9525">
            <a:noFill/>
            <a:miter lim="800000"/>
            <a:headEnd/>
            <a:tailEnd/>
          </a:ln>
          <a:effectLst/>
        </p:spPr>
      </p:pic>
      <p:pic>
        <p:nvPicPr>
          <p:cNvPr id="109570" name="Picture 2"/>
          <p:cNvPicPr>
            <a:picLocks noChangeAspect="1" noChangeArrowheads="1"/>
          </p:cNvPicPr>
          <p:nvPr/>
        </p:nvPicPr>
        <p:blipFill>
          <a:blip r:embed="rId4"/>
          <a:srcRect b="22580"/>
          <a:stretch>
            <a:fillRect/>
          </a:stretch>
        </p:blipFill>
        <p:spPr bwMode="auto">
          <a:xfrm>
            <a:off x="2743200" y="2667000"/>
            <a:ext cx="6059676" cy="3505200"/>
          </a:xfrm>
          <a:prstGeom prst="rect">
            <a:avLst/>
          </a:prstGeom>
          <a:noFill/>
          <a:ln w="9525">
            <a:noFill/>
            <a:miter lim="800000"/>
            <a:headEnd/>
            <a:tailEnd/>
          </a:ln>
          <a:effectLst/>
        </p:spPr>
      </p:pic>
      <p:sp>
        <p:nvSpPr>
          <p:cNvPr id="6" name="Rectangle 5"/>
          <p:cNvSpPr/>
          <p:nvPr/>
        </p:nvSpPr>
        <p:spPr>
          <a:xfrm>
            <a:off x="3886200" y="4495800"/>
            <a:ext cx="3962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772400" y="4419600"/>
            <a:ext cx="10668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16200000" flipH="1">
            <a:off x="2171700" y="2933700"/>
            <a:ext cx="1828800" cy="1600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itle 6"/>
          <p:cNvSpPr txBox="1">
            <a:spLocks/>
          </p:cNvSpPr>
          <p:nvPr/>
        </p:nvSpPr>
        <p:spPr>
          <a:xfrm>
            <a:off x="457200" y="304800"/>
            <a:ext cx="8229600" cy="1143000"/>
          </a:xfrm>
          <a:prstGeom prst="rect">
            <a:avLst/>
          </a:prstGeom>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PASSIVE HOUSE INSTITUTE </a:t>
            </a:r>
            <a:b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lang="en-US" sz="3600" b="1" dirty="0" smtClean="0">
                <a:solidFill>
                  <a:schemeClr val="tx2"/>
                </a:solidFill>
                <a:effectLst>
                  <a:outerShdw blurRad="31750" dist="25400" dir="5400000" algn="tl" rotWithShape="0">
                    <a:srgbClr val="000000">
                      <a:alpha val="25000"/>
                    </a:srgbClr>
                  </a:outerShdw>
                </a:effectLst>
                <a:latin typeface="+mj-lt"/>
                <a:ea typeface="+mj-ea"/>
                <a:cs typeface="+mj-cs"/>
              </a:rPr>
              <a:t>REGIONAL/CLIMATE-ZONE RECOMMENDATION</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8" name="TextBox 7"/>
          <p:cNvSpPr txBox="1"/>
          <p:nvPr/>
        </p:nvSpPr>
        <p:spPr>
          <a:xfrm>
            <a:off x="3733800" y="6304002"/>
            <a:ext cx="4800600" cy="553998"/>
          </a:xfrm>
          <a:prstGeom prst="rect">
            <a:avLst/>
          </a:prstGeom>
          <a:noFill/>
        </p:spPr>
        <p:txBody>
          <a:bodyPr wrap="square" rtlCol="0">
            <a:spAutoFit/>
          </a:bodyPr>
          <a:lstStyle/>
          <a:p>
            <a:r>
              <a:rPr lang="en-US" sz="1000" dirty="0" smtClean="0"/>
              <a:t>Image from “Certification Criteria for Certified Passive House </a:t>
            </a:r>
            <a:r>
              <a:rPr lang="en-US" sz="1000" dirty="0" err="1" smtClean="0"/>
              <a:t>Glazings</a:t>
            </a:r>
            <a:r>
              <a:rPr lang="en-US" sz="1000" dirty="0" smtClean="0"/>
              <a:t> and Transparent Components,” June, 2012.  Passive House </a:t>
            </a:r>
            <a:r>
              <a:rPr lang="en-US" sz="1000" dirty="0" smtClean="0"/>
              <a:t>Institute . http://passiv.de/downloads/03_certification_criteria_transparent_components_en.pdf</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a:spLocks/>
          </p:cNvSpPr>
          <p:nvPr/>
        </p:nvSpPr>
        <p:spPr>
          <a:xfrm>
            <a:off x="457200" y="304800"/>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SAMPLE PASSIVE HOUSE TRIPLE PANE WINDOW ACCORDING</a:t>
            </a:r>
            <a:r>
              <a:rPr kumimoji="0" lang="en-US" sz="41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TO NFRC</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10595" name="Picture 3"/>
          <p:cNvPicPr>
            <a:picLocks noChangeAspect="1" noChangeArrowheads="1"/>
          </p:cNvPicPr>
          <p:nvPr/>
        </p:nvPicPr>
        <p:blipFill>
          <a:blip r:embed="rId3"/>
          <a:srcRect t="43119"/>
          <a:stretch>
            <a:fillRect/>
          </a:stretch>
        </p:blipFill>
        <p:spPr bwMode="auto">
          <a:xfrm>
            <a:off x="228600" y="3733800"/>
            <a:ext cx="8763000" cy="2915031"/>
          </a:xfrm>
          <a:prstGeom prst="rect">
            <a:avLst/>
          </a:prstGeom>
          <a:noFill/>
          <a:ln w="9525">
            <a:noFill/>
            <a:miter lim="800000"/>
            <a:headEnd/>
            <a:tailEnd/>
          </a:ln>
          <a:effectLst/>
        </p:spPr>
      </p:pic>
      <p:sp>
        <p:nvSpPr>
          <p:cNvPr id="4" name="TextBox 3"/>
          <p:cNvSpPr txBox="1"/>
          <p:nvPr/>
        </p:nvSpPr>
        <p:spPr>
          <a:xfrm>
            <a:off x="3505200" y="1981200"/>
            <a:ext cx="5181600" cy="2585323"/>
          </a:xfrm>
          <a:prstGeom prst="rect">
            <a:avLst/>
          </a:prstGeom>
          <a:noFill/>
        </p:spPr>
        <p:txBody>
          <a:bodyPr wrap="square" rtlCol="0">
            <a:spAutoFit/>
          </a:bodyPr>
          <a:lstStyle/>
          <a:p>
            <a:r>
              <a:rPr lang="en-US" i="1" dirty="0" smtClean="0"/>
              <a:t>An industry leading European </a:t>
            </a:r>
            <a:r>
              <a:rPr lang="en-US" i="1" dirty="0" err="1" smtClean="0"/>
              <a:t>uPVC</a:t>
            </a:r>
            <a:r>
              <a:rPr lang="en-US" i="1" dirty="0" smtClean="0"/>
              <a:t> window manufacturer with Passive House certifications on some of their lines has undergone certification and simulations to both PHPP and NFRC rating formats.</a:t>
            </a:r>
          </a:p>
          <a:p>
            <a:r>
              <a:rPr lang="en-US" i="1" dirty="0" smtClean="0"/>
              <a:t>  </a:t>
            </a:r>
          </a:p>
          <a:p>
            <a:r>
              <a:rPr lang="en-US" i="1" dirty="0" smtClean="0"/>
              <a:t>This offers a unique opportunity for comparative study of both U-value and SHGC differences between results when modeled to different standards/conditions.</a:t>
            </a:r>
            <a:endParaRPr lang="en-US" i="1" dirty="0"/>
          </a:p>
        </p:txBody>
      </p:sp>
      <p:sp>
        <p:nvSpPr>
          <p:cNvPr id="5" name="TextBox 4"/>
          <p:cNvSpPr txBox="1"/>
          <p:nvPr/>
        </p:nvSpPr>
        <p:spPr>
          <a:xfrm>
            <a:off x="4419600" y="6629401"/>
            <a:ext cx="3733800" cy="246221"/>
          </a:xfrm>
          <a:prstGeom prst="rect">
            <a:avLst/>
          </a:prstGeom>
          <a:noFill/>
        </p:spPr>
        <p:txBody>
          <a:bodyPr wrap="square" rtlCol="0">
            <a:spAutoFit/>
          </a:bodyPr>
          <a:lstStyle/>
          <a:p>
            <a:r>
              <a:rPr lang="en-US" sz="1000" dirty="0" smtClean="0"/>
              <a:t>Image from NFRC Certified Product Database: www.nfrc.org </a:t>
            </a:r>
            <a:endParaRPr lang="en-US"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PASSIVE HOUSE INSTITUTE (PHI)</a:t>
            </a:r>
            <a:endParaRPr lang="en-US" dirty="0"/>
          </a:p>
        </p:txBody>
      </p:sp>
      <p:sp>
        <p:nvSpPr>
          <p:cNvPr id="2" name="Content Placeholder 1"/>
          <p:cNvSpPr>
            <a:spLocks noGrp="1"/>
          </p:cNvSpPr>
          <p:nvPr>
            <p:ph sz="quarter" idx="2"/>
          </p:nvPr>
        </p:nvSpPr>
        <p:spPr>
          <a:xfrm>
            <a:off x="3505200" y="1447800"/>
            <a:ext cx="5486400" cy="5181600"/>
          </a:xfrm>
        </p:spPr>
        <p:txBody>
          <a:bodyPr>
            <a:normAutofit fontScale="47500" lnSpcReduction="20000"/>
          </a:bodyPr>
          <a:lstStyle/>
          <a:p>
            <a:r>
              <a:rPr lang="en-US" sz="3300" dirty="0" smtClean="0"/>
              <a:t>Minimum performance requirement:</a:t>
            </a:r>
          </a:p>
          <a:p>
            <a:pPr lvl="1"/>
            <a:r>
              <a:rPr lang="en-US" sz="3300" dirty="0" err="1" smtClean="0"/>
              <a:t>Uw</a:t>
            </a:r>
            <a:r>
              <a:rPr lang="en-US" sz="3300" dirty="0" smtClean="0"/>
              <a:t> &gt; 0.80</a:t>
            </a:r>
          </a:p>
          <a:p>
            <a:pPr lvl="1"/>
            <a:r>
              <a:rPr lang="en-US" sz="3300" dirty="0" err="1" smtClean="0"/>
              <a:t>Uw,install</a:t>
            </a:r>
            <a:r>
              <a:rPr lang="en-US" sz="3300" dirty="0" smtClean="0"/>
              <a:t> &gt; 0.85</a:t>
            </a:r>
          </a:p>
          <a:p>
            <a:endParaRPr lang="en-US" sz="3300" dirty="0" smtClean="0"/>
          </a:p>
          <a:p>
            <a:r>
              <a:rPr lang="en-US" sz="3300" dirty="0" smtClean="0"/>
              <a:t>PHI currently only offers certification for arctic, cold and cold-temperate climates</a:t>
            </a:r>
          </a:p>
          <a:p>
            <a:endParaRPr lang="en-US" sz="3300" dirty="0" smtClean="0"/>
          </a:p>
          <a:p>
            <a:r>
              <a:rPr lang="en-US" sz="3300" dirty="0" smtClean="0"/>
              <a:t>Simulation procedure and acceptance criteria is a completely different language, method and approach compared to North American programs</a:t>
            </a:r>
          </a:p>
          <a:p>
            <a:pPr>
              <a:buNone/>
            </a:pPr>
            <a:endParaRPr lang="en-US" sz="3300" dirty="0" smtClean="0"/>
          </a:p>
          <a:p>
            <a:r>
              <a:rPr lang="en-US" sz="3300" dirty="0" smtClean="0"/>
              <a:t>Simulation software based on BISCO and </a:t>
            </a:r>
            <a:r>
              <a:rPr lang="en-US" sz="3300" dirty="0" err="1" smtClean="0"/>
              <a:t>WinDat</a:t>
            </a:r>
            <a:r>
              <a:rPr lang="en-US" sz="3300" dirty="0" smtClean="0"/>
              <a:t> - common to Europe </a:t>
            </a:r>
          </a:p>
          <a:p>
            <a:pPr>
              <a:buNone/>
            </a:pPr>
            <a:endParaRPr lang="en-US" sz="3300" dirty="0" smtClean="0"/>
          </a:p>
          <a:p>
            <a:r>
              <a:rPr lang="en-US" sz="3300" dirty="0" smtClean="0"/>
              <a:t>No opportunity to re-use simulated </a:t>
            </a:r>
            <a:r>
              <a:rPr lang="en-US" sz="3300" dirty="0" err="1" smtClean="0"/>
              <a:t>filesets</a:t>
            </a:r>
            <a:r>
              <a:rPr lang="en-US" sz="3300" dirty="0" smtClean="0"/>
              <a:t> derived from NFRC cert. process</a:t>
            </a:r>
          </a:p>
          <a:p>
            <a:pPr>
              <a:buNone/>
            </a:pPr>
            <a:endParaRPr lang="en-US" sz="3300" dirty="0" smtClean="0"/>
          </a:p>
          <a:p>
            <a:pPr marL="141288" indent="-26988">
              <a:buNone/>
            </a:pPr>
            <a:r>
              <a:rPr lang="en-US" sz="3300" i="1" dirty="0" smtClean="0">
                <a:solidFill>
                  <a:srgbClr val="7030A0"/>
                </a:solidFill>
              </a:rPr>
              <a:t>These factors may contribute to the lack of participation by North American window manufacturers: the program may be perceived as </a:t>
            </a:r>
            <a:r>
              <a:rPr lang="en-US" sz="3300" i="1" u="sng" dirty="0" smtClean="0">
                <a:solidFill>
                  <a:srgbClr val="7030A0"/>
                </a:solidFill>
              </a:rPr>
              <a:t>inaccessible, foreign, or too complex/confusing </a:t>
            </a:r>
            <a:r>
              <a:rPr lang="en-US" sz="3300" i="1" dirty="0" smtClean="0">
                <a:solidFill>
                  <a:srgbClr val="7030A0"/>
                </a:solidFill>
              </a:rPr>
              <a:t>to be appealing or encourage participation.  Perhaps the market value is also perceived to be too small?</a:t>
            </a:r>
          </a:p>
          <a:p>
            <a:pPr>
              <a:buNone/>
            </a:pPr>
            <a:endParaRPr lang="en-US" dirty="0"/>
          </a:p>
        </p:txBody>
      </p:sp>
      <p:pic>
        <p:nvPicPr>
          <p:cNvPr id="10" name="Picture 3"/>
          <p:cNvPicPr>
            <a:picLocks noChangeAspect="1" noChangeArrowheads="1"/>
          </p:cNvPicPr>
          <p:nvPr/>
        </p:nvPicPr>
        <p:blipFill>
          <a:blip r:embed="rId3"/>
          <a:srcRect/>
          <a:stretch>
            <a:fillRect/>
          </a:stretch>
        </p:blipFill>
        <p:spPr bwMode="auto">
          <a:xfrm>
            <a:off x="304800" y="3429000"/>
            <a:ext cx="2987857" cy="3276600"/>
          </a:xfrm>
          <a:prstGeom prst="rect">
            <a:avLst/>
          </a:prstGeom>
          <a:noFill/>
          <a:ln w="9525">
            <a:noFill/>
            <a:miter lim="800000"/>
            <a:headEnd/>
            <a:tailEnd/>
          </a:ln>
          <a:effectLst/>
        </p:spPr>
      </p:pic>
      <p:pic>
        <p:nvPicPr>
          <p:cNvPr id="12" name="Picture 1" descr="image003"/>
          <p:cNvPicPr>
            <a:picLocks noChangeAspect="1" noChangeArrowheads="1"/>
          </p:cNvPicPr>
          <p:nvPr/>
        </p:nvPicPr>
        <p:blipFill>
          <a:blip r:embed="rId4"/>
          <a:srcRect t="28572"/>
          <a:stretch>
            <a:fillRect/>
          </a:stretch>
        </p:blipFill>
        <p:spPr bwMode="auto">
          <a:xfrm>
            <a:off x="457200" y="1600200"/>
            <a:ext cx="3059723"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886200"/>
            <a:ext cx="8153400" cy="2590800"/>
          </a:xfrm>
        </p:spPr>
        <p:txBody>
          <a:bodyPr>
            <a:normAutofit fontScale="92500" lnSpcReduction="20000"/>
          </a:bodyPr>
          <a:lstStyle/>
          <a:p>
            <a:pPr marL="114300" indent="0"/>
            <a:r>
              <a:rPr lang="en-US" sz="1800" dirty="0" smtClean="0"/>
              <a:t>  Established 2012</a:t>
            </a:r>
          </a:p>
          <a:p>
            <a:pPr marL="114300" indent="0"/>
            <a:r>
              <a:rPr lang="en-US" sz="1800" dirty="0" smtClean="0"/>
              <a:t>  Facilitate faster adoption of Passive House approach in North America</a:t>
            </a:r>
          </a:p>
          <a:p>
            <a:pPr marL="114300" indent="0"/>
            <a:r>
              <a:rPr lang="en-US" sz="1800" dirty="0" smtClean="0"/>
              <a:t>  Expand database of verified performance data in PHPP-ready format</a:t>
            </a:r>
          </a:p>
          <a:p>
            <a:pPr marL="114300" indent="0"/>
            <a:endParaRPr lang="en-US" sz="1800" dirty="0" smtClean="0"/>
          </a:p>
          <a:p>
            <a:pPr marL="114300" indent="0">
              <a:lnSpc>
                <a:spcPct val="120000"/>
              </a:lnSpc>
              <a:spcAft>
                <a:spcPts val="1200"/>
              </a:spcAft>
              <a:buNone/>
            </a:pPr>
            <a:r>
              <a:rPr lang="en-US" sz="2100" dirty="0" smtClean="0">
                <a:solidFill>
                  <a:srgbClr val="7030A0"/>
                </a:solidFill>
              </a:rPr>
              <a:t>“The initial goal is to calculate and make available valid thermal performance parameters for US windows so that </a:t>
            </a:r>
            <a:r>
              <a:rPr lang="en-US" sz="2100" b="1" dirty="0" smtClean="0">
                <a:solidFill>
                  <a:srgbClr val="7030A0"/>
                </a:solidFill>
              </a:rPr>
              <a:t>designers have more choices </a:t>
            </a:r>
            <a:r>
              <a:rPr lang="en-US" sz="2100" dirty="0" smtClean="0">
                <a:solidFill>
                  <a:srgbClr val="7030A0"/>
                </a:solidFill>
              </a:rPr>
              <a:t>and can do </a:t>
            </a:r>
            <a:r>
              <a:rPr lang="en-US" sz="2100" b="1" dirty="0" smtClean="0">
                <a:solidFill>
                  <a:srgbClr val="7030A0"/>
                </a:solidFill>
              </a:rPr>
              <a:t>building energy models with more confidence </a:t>
            </a:r>
            <a:r>
              <a:rPr lang="en-US" sz="2100" dirty="0" smtClean="0">
                <a:solidFill>
                  <a:srgbClr val="7030A0"/>
                </a:solidFill>
              </a:rPr>
              <a:t>in their accuracy.”</a:t>
            </a:r>
          </a:p>
          <a:p>
            <a:pPr marL="114300" indent="0" algn="r">
              <a:lnSpc>
                <a:spcPct val="120000"/>
              </a:lnSpc>
              <a:buNone/>
            </a:pPr>
            <a:r>
              <a:rPr lang="en-US" sz="1200" dirty="0" smtClean="0"/>
              <a:t>- PHIUS Certified Data for Window Performance Program, Oct. 29, 2012 (</a:t>
            </a:r>
            <a:r>
              <a:rPr lang="en-US" sz="1200" dirty="0" smtClean="0">
                <a:hlinkClick r:id="rId3"/>
              </a:rPr>
              <a:t>http://www.passivehouse.us/passiveHouse/CertifiedWindowData.html</a:t>
            </a:r>
            <a:r>
              <a:rPr lang="en-US" sz="1200" dirty="0" smtClean="0"/>
              <a:t>) </a:t>
            </a:r>
          </a:p>
          <a:p>
            <a:pPr marL="114300" indent="0"/>
            <a:endParaRPr lang="en-US" sz="1800" dirty="0" smtClean="0"/>
          </a:p>
          <a:p>
            <a:pPr marL="114300" indent="0"/>
            <a:endParaRPr lang="en-US" sz="1800" dirty="0" smtClean="0"/>
          </a:p>
        </p:txBody>
      </p:sp>
      <p:pic>
        <p:nvPicPr>
          <p:cNvPr id="5122" name="Picture 2" descr="The Klingenblog"/>
          <p:cNvPicPr>
            <a:picLocks noChangeAspect="1" noChangeArrowheads="1"/>
          </p:cNvPicPr>
          <p:nvPr/>
        </p:nvPicPr>
        <p:blipFill>
          <a:blip r:embed="rId4"/>
          <a:srcRect t="16710"/>
          <a:stretch>
            <a:fillRect/>
          </a:stretch>
        </p:blipFill>
        <p:spPr bwMode="auto">
          <a:xfrm>
            <a:off x="2743201" y="1219200"/>
            <a:ext cx="3057554" cy="2438400"/>
          </a:xfrm>
          <a:prstGeom prst="rect">
            <a:avLst/>
          </a:prstGeom>
          <a:noFill/>
        </p:spPr>
      </p:pic>
      <p:sp>
        <p:nvSpPr>
          <p:cNvPr id="6" name="Title 2"/>
          <p:cNvSpPr>
            <a:spLocks noGrp="1"/>
          </p:cNvSpPr>
          <p:nvPr>
            <p:ph type="title"/>
          </p:nvPr>
        </p:nvSpPr>
        <p:spPr>
          <a:xfrm>
            <a:off x="457200" y="274638"/>
            <a:ext cx="8229600" cy="1143000"/>
          </a:xfrm>
        </p:spPr>
        <p:txBody>
          <a:bodyPr>
            <a:normAutofit fontScale="90000"/>
          </a:bodyPr>
          <a:lstStyle/>
          <a:p>
            <a:r>
              <a:rPr lang="en-US" dirty="0" smtClean="0"/>
              <a:t>PASSIVE HOUSE INSTITUTE US (PHIUS)</a:t>
            </a:r>
            <a:br>
              <a:rPr lang="en-US" dirty="0" smtClean="0"/>
            </a:br>
            <a:r>
              <a:rPr lang="en-US" sz="2900" dirty="0" smtClean="0"/>
              <a:t>PHIUS Certified Data for Window Performance Program</a:t>
            </a:r>
            <a:r>
              <a:rPr lang="en-US" sz="4400" dirty="0" smtClean="0"/>
              <a:t/>
            </a:r>
            <a:br>
              <a:rPr lang="en-US" sz="4400"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lnSpcReduction="20000"/>
          </a:bodyPr>
          <a:lstStyle/>
          <a:p>
            <a:r>
              <a:rPr lang="en-US" dirty="0" smtClean="0"/>
              <a:t>Accurate, Useable Performance Data</a:t>
            </a:r>
          </a:p>
          <a:p>
            <a:r>
              <a:rPr lang="en-US" dirty="0" smtClean="0"/>
              <a:t>Product Comparison</a:t>
            </a:r>
          </a:p>
          <a:p>
            <a:r>
              <a:rPr lang="en-US" dirty="0" smtClean="0"/>
              <a:t>Validation</a:t>
            </a:r>
          </a:p>
          <a:p>
            <a:r>
              <a:rPr lang="en-US" dirty="0" smtClean="0"/>
              <a:t>Code Compliance</a:t>
            </a:r>
          </a:p>
          <a:p>
            <a:r>
              <a:rPr lang="en-US" dirty="0" smtClean="0"/>
              <a:t>Manufacturer Credibility</a:t>
            </a:r>
          </a:p>
          <a:p>
            <a:r>
              <a:rPr lang="en-US" dirty="0" smtClean="0"/>
              <a:t>Quality Assurance</a:t>
            </a:r>
          </a:p>
          <a:p>
            <a:pPr lvl="1"/>
            <a:r>
              <a:rPr lang="en-US" dirty="0" smtClean="0"/>
              <a:t>Energy Efficiency &amp; Comfort</a:t>
            </a:r>
          </a:p>
          <a:p>
            <a:pPr lvl="1"/>
            <a:r>
              <a:rPr lang="en-US" dirty="0" smtClean="0"/>
              <a:t>Durability &amp; Longevity</a:t>
            </a:r>
          </a:p>
          <a:p>
            <a:pPr lvl="1"/>
            <a:r>
              <a:rPr lang="en-US" dirty="0" smtClean="0"/>
              <a:t>Purchase guarantee </a:t>
            </a:r>
          </a:p>
          <a:p>
            <a:pPr lvl="1"/>
            <a:r>
              <a:rPr lang="en-US" dirty="0" smtClean="0"/>
              <a:t>Occupant safety and well being</a:t>
            </a:r>
          </a:p>
          <a:p>
            <a:endParaRPr lang="en-US" dirty="0" smtClean="0"/>
          </a:p>
          <a:p>
            <a:r>
              <a:rPr lang="en-US" i="1" dirty="0" smtClean="0"/>
              <a:t>Certifications can serve as assurance of performance, providing designers and homeowners freedom to focus on other valuable elements like color, style and material use</a:t>
            </a:r>
            <a:endParaRPr lang="en-US" i="1" dirty="0"/>
          </a:p>
        </p:txBody>
      </p:sp>
      <p:sp>
        <p:nvSpPr>
          <p:cNvPr id="3" name="Title 2"/>
          <p:cNvSpPr>
            <a:spLocks noGrp="1"/>
          </p:cNvSpPr>
          <p:nvPr>
            <p:ph type="title"/>
          </p:nvPr>
        </p:nvSpPr>
        <p:spPr/>
        <p:txBody>
          <a:bodyPr/>
          <a:lstStyle/>
          <a:p>
            <a:r>
              <a:rPr lang="en-US" dirty="0" smtClean="0"/>
              <a:t>WHY CERTIFY?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5029200"/>
            <a:ext cx="7924800" cy="1295400"/>
          </a:xfrm>
        </p:spPr>
        <p:txBody>
          <a:bodyPr>
            <a:normAutofit lnSpcReduction="10000"/>
          </a:bodyPr>
          <a:lstStyle/>
          <a:p>
            <a:r>
              <a:rPr lang="en-US" sz="1800" dirty="0" smtClean="0"/>
              <a:t>PHIUS-trained simulators model and calculate</a:t>
            </a:r>
          </a:p>
          <a:p>
            <a:r>
              <a:rPr lang="en-US" sz="1800" dirty="0" smtClean="0"/>
              <a:t>PHIUS administrators (at first) and simulator peer-review validate results</a:t>
            </a:r>
          </a:p>
          <a:p>
            <a:r>
              <a:rPr lang="en-US" sz="1800" dirty="0" smtClean="0"/>
              <a:t>Certificate issued for each window type, frame and glazing combination </a:t>
            </a:r>
          </a:p>
          <a:p>
            <a:r>
              <a:rPr lang="en-US" sz="1800" dirty="0" smtClean="0"/>
              <a:t>3 paths for psi-install incl. disclosure/publication of verified THERM models</a:t>
            </a:r>
          </a:p>
        </p:txBody>
      </p:sp>
      <p:sp>
        <p:nvSpPr>
          <p:cNvPr id="3" name="Title 2"/>
          <p:cNvSpPr>
            <a:spLocks noGrp="1"/>
          </p:cNvSpPr>
          <p:nvPr>
            <p:ph type="title"/>
          </p:nvPr>
        </p:nvSpPr>
        <p:spPr/>
        <p:txBody>
          <a:bodyPr>
            <a:normAutofit fontScale="90000"/>
          </a:bodyPr>
          <a:lstStyle/>
          <a:p>
            <a:r>
              <a:rPr lang="en-US" dirty="0" smtClean="0"/>
              <a:t>PASSIVE HOUSE INSTITUTE US (PHIUS)</a:t>
            </a:r>
            <a:br>
              <a:rPr lang="en-US" dirty="0" smtClean="0"/>
            </a:br>
            <a:r>
              <a:rPr lang="en-US" sz="2900" dirty="0" smtClean="0"/>
              <a:t>PHIUS Certified Data for Window Performance Program</a:t>
            </a:r>
            <a:r>
              <a:rPr lang="en-US" sz="4400" dirty="0" smtClean="0"/>
              <a:t/>
            </a:r>
            <a:br>
              <a:rPr lang="en-US" sz="4400" dirty="0" smtClean="0"/>
            </a:br>
            <a:endParaRPr lang="en-US" dirty="0"/>
          </a:p>
        </p:txBody>
      </p:sp>
      <p:pic>
        <p:nvPicPr>
          <p:cNvPr id="4098" name="Picture 2"/>
          <p:cNvPicPr>
            <a:picLocks noChangeAspect="1" noChangeArrowheads="1"/>
          </p:cNvPicPr>
          <p:nvPr/>
        </p:nvPicPr>
        <p:blipFill>
          <a:blip r:embed="rId3"/>
          <a:srcRect b="2708"/>
          <a:stretch>
            <a:fillRect/>
          </a:stretch>
        </p:blipFill>
        <p:spPr bwMode="auto">
          <a:xfrm>
            <a:off x="1905000" y="1143000"/>
            <a:ext cx="53340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305800" cy="1447800"/>
          </a:xfrm>
        </p:spPr>
        <p:txBody>
          <a:bodyPr>
            <a:normAutofit fontScale="92500"/>
          </a:bodyPr>
          <a:lstStyle/>
          <a:p>
            <a:pPr>
              <a:spcBef>
                <a:spcPts val="1800"/>
              </a:spcBef>
            </a:pPr>
            <a:r>
              <a:rPr lang="en-US" sz="2400" dirty="0" smtClean="0"/>
              <a:t>Based on LBL WINDOW and THERM software familiar to US manufacturers and modelers</a:t>
            </a:r>
          </a:p>
          <a:p>
            <a:pPr>
              <a:spcBef>
                <a:spcPts val="1800"/>
              </a:spcBef>
            </a:pPr>
            <a:r>
              <a:rPr lang="en-US" sz="2400" dirty="0" smtClean="0"/>
              <a:t>Encouraging exploration of NFRC crossover program opportunities</a:t>
            </a:r>
          </a:p>
          <a:p>
            <a:endParaRPr lang="en-US" sz="2800" dirty="0" smtClean="0"/>
          </a:p>
          <a:p>
            <a:endParaRPr lang="en-US" dirty="0"/>
          </a:p>
        </p:txBody>
      </p:sp>
      <p:sp>
        <p:nvSpPr>
          <p:cNvPr id="3" name="Title 2"/>
          <p:cNvSpPr>
            <a:spLocks noGrp="1"/>
          </p:cNvSpPr>
          <p:nvPr>
            <p:ph type="title"/>
          </p:nvPr>
        </p:nvSpPr>
        <p:spPr/>
        <p:txBody>
          <a:bodyPr>
            <a:normAutofit fontScale="90000"/>
          </a:bodyPr>
          <a:lstStyle/>
          <a:p>
            <a:r>
              <a:rPr lang="en-US" dirty="0" smtClean="0"/>
              <a:t>PHIUS CERTIFIED DATA FOR WINDOW PERFORMANCE PROGRAM</a:t>
            </a:r>
            <a:endParaRPr lang="en-US" dirty="0"/>
          </a:p>
        </p:txBody>
      </p:sp>
      <p:pic>
        <p:nvPicPr>
          <p:cNvPr id="10" name="Picture 2" descr="http://www.passivhaustagung.de/Passive_House_E/window_U/Passivhaus_Fenster_U.png"/>
          <p:cNvPicPr>
            <a:picLocks noChangeAspect="1" noChangeArrowheads="1"/>
          </p:cNvPicPr>
          <p:nvPr/>
        </p:nvPicPr>
        <p:blipFill>
          <a:blip r:embed="rId3"/>
          <a:srcRect/>
          <a:stretch>
            <a:fillRect/>
          </a:stretch>
        </p:blipFill>
        <p:spPr bwMode="auto">
          <a:xfrm>
            <a:off x="6248400" y="3200400"/>
            <a:ext cx="1986440" cy="3506407"/>
          </a:xfrm>
          <a:prstGeom prst="rect">
            <a:avLst/>
          </a:prstGeom>
          <a:noFill/>
        </p:spPr>
      </p:pic>
      <p:pic>
        <p:nvPicPr>
          <p:cNvPr id="3078" name="Picture 6"/>
          <p:cNvPicPr>
            <a:picLocks noChangeAspect="1" noChangeArrowheads="1"/>
          </p:cNvPicPr>
          <p:nvPr/>
        </p:nvPicPr>
        <p:blipFill>
          <a:blip r:embed="rId4"/>
          <a:srcRect/>
          <a:stretch>
            <a:fillRect/>
          </a:stretch>
        </p:blipFill>
        <p:spPr bwMode="auto">
          <a:xfrm>
            <a:off x="258283" y="3124200"/>
            <a:ext cx="4897068" cy="3524250"/>
          </a:xfrm>
          <a:prstGeom prst="rect">
            <a:avLst/>
          </a:prstGeom>
          <a:noFill/>
          <a:ln w="9525">
            <a:noFill/>
            <a:miter lim="800000"/>
            <a:headEnd/>
            <a:tailEnd/>
          </a:ln>
          <a:effectLst/>
        </p:spPr>
      </p:pic>
      <p:sp>
        <p:nvSpPr>
          <p:cNvPr id="13" name="Oval 12"/>
          <p:cNvSpPr/>
          <p:nvPr/>
        </p:nvSpPr>
        <p:spPr>
          <a:xfrm>
            <a:off x="2362200" y="5410200"/>
            <a:ext cx="24384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4038600" y="3581400"/>
            <a:ext cx="2286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048000" y="4114800"/>
            <a:ext cx="32004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10000" y="4343400"/>
            <a:ext cx="2438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572000"/>
            <a:ext cx="8305800" cy="1447800"/>
          </a:xfrm>
        </p:spPr>
        <p:txBody>
          <a:bodyPr>
            <a:noAutofit/>
          </a:bodyPr>
          <a:lstStyle/>
          <a:p>
            <a:pPr>
              <a:spcBef>
                <a:spcPts val="1800"/>
              </a:spcBef>
            </a:pPr>
            <a:r>
              <a:rPr lang="en-US" sz="2100" dirty="0" smtClean="0"/>
              <a:t>Wright 2012 conference paper:  to “</a:t>
            </a:r>
            <a:r>
              <a:rPr lang="en-US" sz="2100" dirty="0" err="1" smtClean="0"/>
              <a:t>demyistify</a:t>
            </a:r>
            <a:r>
              <a:rPr lang="en-US" sz="2100" dirty="0" smtClean="0"/>
              <a:t>” simulation procedure following PHI and LBL docs</a:t>
            </a:r>
          </a:p>
          <a:p>
            <a:pPr>
              <a:spcBef>
                <a:spcPts val="1800"/>
              </a:spcBef>
            </a:pPr>
            <a:r>
              <a:rPr lang="en-US" sz="2100" b="1" dirty="0" smtClean="0">
                <a:solidFill>
                  <a:srgbClr val="7030A0"/>
                </a:solidFill>
              </a:rPr>
              <a:t>PHIUS Program = Critical asset and survival tool for the confused and overwhelmed North American window manufacturer</a:t>
            </a:r>
          </a:p>
        </p:txBody>
      </p:sp>
      <p:sp>
        <p:nvSpPr>
          <p:cNvPr id="3" name="Title 2"/>
          <p:cNvSpPr>
            <a:spLocks noGrp="1"/>
          </p:cNvSpPr>
          <p:nvPr>
            <p:ph type="title"/>
          </p:nvPr>
        </p:nvSpPr>
        <p:spPr/>
        <p:txBody>
          <a:bodyPr>
            <a:normAutofit fontScale="90000"/>
          </a:bodyPr>
          <a:lstStyle/>
          <a:p>
            <a:r>
              <a:rPr lang="en-US" dirty="0" smtClean="0"/>
              <a:t>PHIUS CERTIFIED DATA FOR WINDOW PERFORMANCE PROGRAM</a:t>
            </a:r>
            <a:endParaRPr lang="en-US" dirty="0"/>
          </a:p>
        </p:txBody>
      </p:sp>
      <p:pic>
        <p:nvPicPr>
          <p:cNvPr id="6" name="Picture 1" descr="image003"/>
          <p:cNvPicPr>
            <a:picLocks noChangeAspect="1" noChangeArrowheads="1"/>
          </p:cNvPicPr>
          <p:nvPr/>
        </p:nvPicPr>
        <p:blipFill>
          <a:blip r:embed="rId3"/>
          <a:srcRect/>
          <a:stretch>
            <a:fillRect/>
          </a:stretch>
        </p:blipFill>
        <p:spPr bwMode="auto">
          <a:xfrm>
            <a:off x="5257800" y="1752600"/>
            <a:ext cx="3588936" cy="2815459"/>
          </a:xfrm>
          <a:prstGeom prst="rect">
            <a:avLst/>
          </a:prstGeom>
          <a:noFill/>
          <a:ln w="9525">
            <a:noFill/>
            <a:miter lim="800000"/>
            <a:headEnd/>
            <a:tailEnd/>
          </a:ln>
        </p:spPr>
      </p:pic>
      <p:pic>
        <p:nvPicPr>
          <p:cNvPr id="3074" name="Picture 2" descr="http://windows.lbl.gov/software/therm/FAQ/therm_8.jpg"/>
          <p:cNvPicPr>
            <a:picLocks noChangeAspect="1" noChangeArrowheads="1"/>
          </p:cNvPicPr>
          <p:nvPr/>
        </p:nvPicPr>
        <p:blipFill>
          <a:blip r:embed="rId4"/>
          <a:srcRect/>
          <a:stretch>
            <a:fillRect/>
          </a:stretch>
        </p:blipFill>
        <p:spPr bwMode="auto">
          <a:xfrm>
            <a:off x="1600200" y="1828800"/>
            <a:ext cx="2667000" cy="118275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PASSIVE HOUSE INSTITUTE US (PHIUS)</a:t>
            </a:r>
            <a:br>
              <a:rPr lang="en-US" dirty="0" smtClean="0"/>
            </a:br>
            <a:r>
              <a:rPr lang="en-US" sz="2900" dirty="0" smtClean="0"/>
              <a:t>PHIUS Certified Data for Window Performance Program</a:t>
            </a:r>
            <a:r>
              <a:rPr lang="en-US" sz="4400" dirty="0" smtClean="0"/>
              <a:t/>
            </a:r>
            <a:br>
              <a:rPr lang="en-US" sz="4400" dirty="0" smtClean="0"/>
            </a:br>
            <a:endParaRPr lang="en-US" dirty="0"/>
          </a:p>
        </p:txBody>
      </p:sp>
      <p:pic>
        <p:nvPicPr>
          <p:cNvPr id="4098" name="Picture 2"/>
          <p:cNvPicPr>
            <a:picLocks noChangeAspect="1" noChangeArrowheads="1"/>
          </p:cNvPicPr>
          <p:nvPr/>
        </p:nvPicPr>
        <p:blipFill>
          <a:blip r:embed="rId3"/>
          <a:srcRect b="2708"/>
          <a:stretch>
            <a:fillRect/>
          </a:stretch>
        </p:blipFill>
        <p:spPr bwMode="auto">
          <a:xfrm>
            <a:off x="4664636" y="3505200"/>
            <a:ext cx="4288117" cy="3124200"/>
          </a:xfrm>
          <a:prstGeom prst="rect">
            <a:avLst/>
          </a:prstGeom>
          <a:noFill/>
          <a:ln w="9525">
            <a:noFill/>
            <a:miter lim="800000"/>
            <a:headEnd/>
            <a:tailEnd/>
          </a:ln>
          <a:effectLst/>
        </p:spPr>
      </p:pic>
      <p:sp>
        <p:nvSpPr>
          <p:cNvPr id="5" name="TextBox 4"/>
          <p:cNvSpPr txBox="1"/>
          <p:nvPr/>
        </p:nvSpPr>
        <p:spPr>
          <a:xfrm>
            <a:off x="609600" y="1828800"/>
            <a:ext cx="7772400" cy="3724096"/>
          </a:xfrm>
          <a:prstGeom prst="rect">
            <a:avLst/>
          </a:prstGeom>
          <a:noFill/>
        </p:spPr>
        <p:txBody>
          <a:bodyPr wrap="square" rtlCol="0">
            <a:spAutoFit/>
          </a:bodyPr>
          <a:lstStyle/>
          <a:p>
            <a:r>
              <a:rPr lang="en-US" sz="1600" b="1" dirty="0" err="1" smtClean="0"/>
              <a:t>Alpen</a:t>
            </a:r>
            <a:r>
              <a:rPr lang="en-US" sz="1600" b="1" dirty="0" smtClean="0"/>
              <a:t> HP              </a:t>
            </a:r>
            <a:r>
              <a:rPr lang="en-US" sz="1600" dirty="0" smtClean="0"/>
              <a:t>was the first North American window manufacturer to complete the certification program.  As recent as Monday this week, </a:t>
            </a:r>
            <a:r>
              <a:rPr lang="en-US" sz="1600" dirty="0" err="1" smtClean="0"/>
              <a:t>Alpen</a:t>
            </a:r>
            <a:r>
              <a:rPr lang="en-US" sz="1600" dirty="0" smtClean="0"/>
              <a:t> HPP received and posted additional certificates for its 925 and 725 Series windows.</a:t>
            </a:r>
          </a:p>
          <a:p>
            <a:endParaRPr lang="en-US" sz="1600" dirty="0" smtClean="0"/>
          </a:p>
          <a:p>
            <a:r>
              <a:rPr lang="en-US" sz="1600" dirty="0" smtClean="0"/>
              <a:t>There are now 5 North American window manufacturers who have won certification:</a:t>
            </a:r>
          </a:p>
          <a:p>
            <a:pPr indent="228600">
              <a:buFont typeface="Arial" pitchFamily="34" charset="0"/>
              <a:buChar char="•"/>
            </a:pPr>
            <a:r>
              <a:rPr lang="en-US" sz="1600" dirty="0" err="1" smtClean="0"/>
              <a:t>Alpen</a:t>
            </a:r>
            <a:r>
              <a:rPr lang="en-US" sz="1600" dirty="0" smtClean="0"/>
              <a:t> HPP (CO)</a:t>
            </a:r>
          </a:p>
          <a:p>
            <a:pPr indent="228600">
              <a:buFont typeface="Arial" pitchFamily="34" charset="0"/>
              <a:buChar char="•"/>
            </a:pPr>
            <a:r>
              <a:rPr lang="en-US" sz="1600" dirty="0" err="1" smtClean="0"/>
              <a:t>Northwin</a:t>
            </a:r>
            <a:r>
              <a:rPr lang="en-US" sz="1600" dirty="0" smtClean="0"/>
              <a:t> (Vancouver)</a:t>
            </a:r>
          </a:p>
          <a:p>
            <a:pPr indent="228600">
              <a:buFont typeface="Arial" pitchFamily="34" charset="0"/>
              <a:buChar char="•"/>
            </a:pPr>
            <a:r>
              <a:rPr lang="en-US" sz="1600" dirty="0" smtClean="0"/>
              <a:t>Marvin Window &amp; Doors (MN)</a:t>
            </a:r>
          </a:p>
          <a:p>
            <a:pPr indent="228600">
              <a:buFont typeface="Arial" pitchFamily="34" charset="0"/>
              <a:buChar char="•"/>
            </a:pPr>
            <a:r>
              <a:rPr lang="en-US" sz="1600" dirty="0" smtClean="0"/>
              <a:t>Casagrande Woodworks (CA)</a:t>
            </a:r>
          </a:p>
          <a:p>
            <a:pPr indent="228600">
              <a:buFont typeface="Arial" pitchFamily="34" charset="0"/>
              <a:buChar char="•"/>
            </a:pPr>
            <a:r>
              <a:rPr lang="en-US" sz="1600" dirty="0" smtClean="0"/>
              <a:t>Wooden Window Inc. (CA)</a:t>
            </a:r>
          </a:p>
          <a:p>
            <a:pPr indent="228600"/>
            <a:endParaRPr lang="en-US" sz="1600" i="1" dirty="0" smtClean="0"/>
          </a:p>
          <a:p>
            <a:r>
              <a:rPr lang="en-US" sz="2200" i="1" dirty="0" smtClean="0">
                <a:solidFill>
                  <a:srgbClr val="7030A0"/>
                </a:solidFill>
              </a:rPr>
              <a:t>And we hope that the list </a:t>
            </a:r>
          </a:p>
          <a:p>
            <a:r>
              <a:rPr lang="en-US" sz="2200" i="1" dirty="0" smtClean="0">
                <a:solidFill>
                  <a:srgbClr val="7030A0"/>
                </a:solidFill>
              </a:rPr>
              <a:t>keeps growing!</a:t>
            </a:r>
          </a:p>
          <a:p>
            <a:endParaRPr lang="en-US" sz="1600" i="1" dirty="0"/>
          </a:p>
        </p:txBody>
      </p:sp>
      <p:pic>
        <p:nvPicPr>
          <p:cNvPr id="6" name="Picture 5" descr="Alpen-Logo-forest-green.jpg"/>
          <p:cNvPicPr>
            <a:picLocks noChangeAspect="1"/>
          </p:cNvPicPr>
          <p:nvPr/>
        </p:nvPicPr>
        <p:blipFill>
          <a:blip r:embed="rId4" cstate="print"/>
          <a:stretch>
            <a:fillRect/>
          </a:stretch>
        </p:blipFill>
        <p:spPr>
          <a:xfrm>
            <a:off x="685800" y="1600200"/>
            <a:ext cx="1295400" cy="49844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OTHER NOTEABLE WINDOW CERTIFICATION PROGRAMS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b="1" dirty="0" smtClean="0">
                <a:solidFill>
                  <a:srgbClr val="7030A0"/>
                </a:solidFill>
              </a:rPr>
              <a:t>Energy Star and </a:t>
            </a:r>
            <a:r>
              <a:rPr lang="en-US" b="1" dirty="0" err="1" smtClean="0">
                <a:solidFill>
                  <a:srgbClr val="7030A0"/>
                </a:solidFill>
              </a:rPr>
              <a:t>NRCan</a:t>
            </a:r>
            <a:endParaRPr lang="en-US" b="1" dirty="0" smtClean="0">
              <a:solidFill>
                <a:srgbClr val="7030A0"/>
              </a:solidFill>
            </a:endParaRPr>
          </a:p>
          <a:p>
            <a:pPr lvl="1"/>
            <a:r>
              <a:rPr lang="en-US" dirty="0" smtClean="0"/>
              <a:t>Extremely well-recognized throughout the US and Canada, basis for multiple incentives and rebate programs.  Although we are “beyond Energy Star” the value of it’s brand recognition alone may merit participation.</a:t>
            </a:r>
          </a:p>
          <a:p>
            <a:pPr>
              <a:spcBef>
                <a:spcPts val="600"/>
              </a:spcBef>
            </a:pPr>
            <a:r>
              <a:rPr lang="en-US" b="1" dirty="0" smtClean="0">
                <a:solidFill>
                  <a:srgbClr val="7030A0"/>
                </a:solidFill>
              </a:rPr>
              <a:t>LEED</a:t>
            </a:r>
            <a:r>
              <a:rPr lang="en-US" b="1" dirty="0" smtClean="0"/>
              <a:t> </a:t>
            </a:r>
          </a:p>
          <a:p>
            <a:pPr lvl="1"/>
            <a:r>
              <a:rPr lang="en-US" dirty="0" smtClean="0"/>
              <a:t>No window-specific certification but windows can contribute in several categories.  LEED modeling draws largely from NFRC whole-window performance values.</a:t>
            </a:r>
          </a:p>
          <a:p>
            <a:pPr>
              <a:spcBef>
                <a:spcPts val="600"/>
              </a:spcBef>
            </a:pPr>
            <a:r>
              <a:rPr lang="en-US" b="1" dirty="0" smtClean="0">
                <a:solidFill>
                  <a:srgbClr val="7030A0"/>
                </a:solidFill>
              </a:rPr>
              <a:t>Living Building Challenge</a:t>
            </a:r>
          </a:p>
          <a:p>
            <a:pPr lvl="1"/>
            <a:r>
              <a:rPr lang="en-US" dirty="0" smtClean="0"/>
              <a:t>Fastidious documentation of material composition of every individual element of a window.  Notable for its purity in purpose, may be challenging for very high performance windows to achieve.</a:t>
            </a:r>
          </a:p>
          <a:p>
            <a:pPr>
              <a:spcBef>
                <a:spcPts val="600"/>
              </a:spcBef>
            </a:pPr>
            <a:r>
              <a:rPr lang="en-US" b="1" dirty="0" smtClean="0">
                <a:solidFill>
                  <a:srgbClr val="7030A0"/>
                </a:solidFill>
              </a:rPr>
              <a:t>NFRC’s Component Modeling Approach (CMAST)</a:t>
            </a:r>
          </a:p>
          <a:p>
            <a:pPr lvl="1"/>
            <a:r>
              <a:rPr lang="en-US" dirty="0" smtClean="0"/>
              <a:t>Valuable simulation program for rating performances of assemblies created from multiple supplier components</a:t>
            </a:r>
          </a:p>
          <a:p>
            <a:pPr lvl="1"/>
            <a:r>
              <a:rPr lang="en-US" dirty="0" smtClean="0"/>
              <a:t>Simulation-only approach is cost-conscious and best suited to respond to increasing use of multi-supplier window assemblies, like commercial windows (frame, glass from others)</a:t>
            </a:r>
          </a:p>
          <a:p>
            <a:pPr>
              <a:spcBef>
                <a:spcPts val="600"/>
              </a:spcBef>
            </a:pPr>
            <a:r>
              <a:rPr lang="en-US" b="1" dirty="0" smtClean="0">
                <a:solidFill>
                  <a:srgbClr val="7030A0"/>
                </a:solidFill>
              </a:rPr>
              <a:t>Hurricane/Impact Test Certifications</a:t>
            </a:r>
          </a:p>
          <a:p>
            <a:pPr lvl="1"/>
            <a:r>
              <a:rPr lang="en-US" dirty="0" smtClean="0"/>
              <a:t>Increasingly important in light of IECC 2012 revised wind maps</a:t>
            </a:r>
          </a:p>
          <a:p>
            <a:endParaRPr lang="en-US" dirty="0" smtClean="0"/>
          </a:p>
          <a:p>
            <a:endParaRPr lang="en-US" dirty="0"/>
          </a:p>
        </p:txBody>
      </p:sp>
      <p:sp>
        <p:nvSpPr>
          <p:cNvPr id="3" name="Title 2"/>
          <p:cNvSpPr>
            <a:spLocks noGrp="1"/>
          </p:cNvSpPr>
          <p:nvPr>
            <p:ph type="title"/>
          </p:nvPr>
        </p:nvSpPr>
        <p:spPr/>
        <p:txBody>
          <a:bodyPr>
            <a:normAutofit/>
          </a:bodyPr>
          <a:lstStyle/>
          <a:p>
            <a:r>
              <a:rPr lang="en-US" sz="3200" dirty="0" smtClean="0"/>
              <a:t>OTHER NOTABLE CERTIFICATIONS</a:t>
            </a:r>
            <a:endParaRPr lang="en-US" sz="3200" dirty="0"/>
          </a:p>
        </p:txBody>
      </p:sp>
      <p:pic>
        <p:nvPicPr>
          <p:cNvPr id="32770" name="Picture 2" descr="http://www.tropicalwindowinc.com/hurricane/photos/impacttest.jpg"/>
          <p:cNvPicPr>
            <a:picLocks noChangeAspect="1" noChangeArrowheads="1"/>
          </p:cNvPicPr>
          <p:nvPr/>
        </p:nvPicPr>
        <p:blipFill>
          <a:blip r:embed="rId3"/>
          <a:srcRect/>
          <a:stretch>
            <a:fillRect/>
          </a:stretch>
        </p:blipFill>
        <p:spPr bwMode="auto">
          <a:xfrm>
            <a:off x="6705600" y="5296281"/>
            <a:ext cx="1676400" cy="139979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a:bodyPr>
          <a:lstStyle/>
          <a:p>
            <a:pPr>
              <a:spcBef>
                <a:spcPts val="600"/>
              </a:spcBef>
              <a:buNone/>
            </a:pPr>
            <a:r>
              <a:rPr lang="en-US" dirty="0" smtClean="0">
                <a:solidFill>
                  <a:srgbClr val="002060"/>
                </a:solidFill>
              </a:rPr>
              <a:t>Topics I didn’t cover but would have liked to:</a:t>
            </a:r>
          </a:p>
          <a:p>
            <a:pPr>
              <a:spcBef>
                <a:spcPts val="600"/>
              </a:spcBef>
            </a:pPr>
            <a:r>
              <a:rPr lang="en-US" dirty="0" smtClean="0">
                <a:solidFill>
                  <a:srgbClr val="002060"/>
                </a:solidFill>
              </a:rPr>
              <a:t>Impact of standard size on overall window performance</a:t>
            </a:r>
          </a:p>
          <a:p>
            <a:pPr lvl="1">
              <a:spcBef>
                <a:spcPts val="600"/>
              </a:spcBef>
            </a:pPr>
            <a:r>
              <a:rPr lang="en-US" sz="1900" dirty="0" smtClean="0">
                <a:solidFill>
                  <a:srgbClr val="002060"/>
                </a:solidFill>
              </a:rPr>
              <a:t>NFRC Label shows full-frame performance, SHGC and </a:t>
            </a:r>
            <a:r>
              <a:rPr lang="en-US" sz="1900" dirty="0" err="1" smtClean="0">
                <a:solidFill>
                  <a:srgbClr val="002060"/>
                </a:solidFill>
              </a:rPr>
              <a:t>TVis</a:t>
            </a:r>
            <a:r>
              <a:rPr lang="en-US" sz="1900" dirty="0" smtClean="0">
                <a:solidFill>
                  <a:srgbClr val="002060"/>
                </a:solidFill>
              </a:rPr>
              <a:t> deceptively low</a:t>
            </a:r>
          </a:p>
          <a:p>
            <a:pPr lvl="1">
              <a:spcBef>
                <a:spcPts val="600"/>
              </a:spcBef>
            </a:pPr>
            <a:r>
              <a:rPr lang="en-US" sz="1900" dirty="0" smtClean="0">
                <a:solidFill>
                  <a:srgbClr val="002060"/>
                </a:solidFill>
              </a:rPr>
              <a:t>How would Passive House windows with very-wide frame/sash dimensions perform if constrained to the 24”x59” test size?</a:t>
            </a:r>
          </a:p>
          <a:p>
            <a:pPr>
              <a:spcBef>
                <a:spcPts val="600"/>
              </a:spcBef>
            </a:pPr>
            <a:r>
              <a:rPr lang="en-US" dirty="0" smtClean="0">
                <a:solidFill>
                  <a:srgbClr val="002060"/>
                </a:solidFill>
              </a:rPr>
              <a:t>SHGC: when the battleground is in the second-decimal place arena, is it a fight worth fighting?</a:t>
            </a:r>
          </a:p>
          <a:p>
            <a:pPr lvl="1">
              <a:spcBef>
                <a:spcPts val="600"/>
              </a:spcBef>
            </a:pPr>
            <a:r>
              <a:rPr lang="en-US" sz="1900" dirty="0" smtClean="0">
                <a:solidFill>
                  <a:srgbClr val="002060"/>
                </a:solidFill>
              </a:rPr>
              <a:t>Dirt, grime and pigeon poop diminish SHGC </a:t>
            </a:r>
          </a:p>
          <a:p>
            <a:pPr lvl="1">
              <a:spcBef>
                <a:spcPts val="600"/>
              </a:spcBef>
            </a:pPr>
            <a:r>
              <a:rPr lang="en-US" sz="1900" dirty="0" smtClean="0">
                <a:solidFill>
                  <a:srgbClr val="002060"/>
                </a:solidFill>
              </a:rPr>
              <a:t>SHGC can be shifted +/- 0.02 simply by changing glass thickness or choosing a supplier of clear float glass vs. default value, or even changing RADIANCE simulation standard settings (EN 673 / ISO 10097)</a:t>
            </a:r>
          </a:p>
          <a:p>
            <a:pPr lvl="1">
              <a:spcBef>
                <a:spcPts val="600"/>
              </a:spcBef>
            </a:pPr>
            <a:r>
              <a:rPr lang="en-US" sz="1900" dirty="0" smtClean="0">
                <a:solidFill>
                  <a:srgbClr val="002060"/>
                </a:solidFill>
              </a:rPr>
              <a:t>Tempering and SHGC: tempering does not require special simulation inputs, does not alter the physical properties of the basic float glass, does it have any measurable impact at all?</a:t>
            </a:r>
          </a:p>
          <a:p>
            <a:pPr>
              <a:buNone/>
            </a:pPr>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200" dirty="0" smtClean="0"/>
              <a:t>CONCLUDING THOUGHTS:  OPEN DIALOGUE</a:t>
            </a:r>
            <a:endParaRPr lang="en-US"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lnSpcReduction="10000"/>
          </a:bodyPr>
          <a:lstStyle/>
          <a:p>
            <a:pPr>
              <a:spcBef>
                <a:spcPts val="1200"/>
              </a:spcBef>
            </a:pPr>
            <a:r>
              <a:rPr lang="en-US" sz="2300" dirty="0" smtClean="0">
                <a:solidFill>
                  <a:srgbClr val="002060"/>
                </a:solidFill>
              </a:rPr>
              <a:t>What have I overlooked?</a:t>
            </a:r>
          </a:p>
          <a:p>
            <a:pPr>
              <a:spcBef>
                <a:spcPts val="1200"/>
              </a:spcBef>
            </a:pPr>
            <a:r>
              <a:rPr lang="en-US" sz="2300" dirty="0" smtClean="0">
                <a:solidFill>
                  <a:srgbClr val="002060"/>
                </a:solidFill>
              </a:rPr>
              <a:t>Can we learn anything from European structural or IG testing?</a:t>
            </a:r>
          </a:p>
          <a:p>
            <a:pPr>
              <a:spcBef>
                <a:spcPts val="1200"/>
              </a:spcBef>
            </a:pPr>
            <a:r>
              <a:rPr lang="en-US" sz="2300" dirty="0" smtClean="0">
                <a:solidFill>
                  <a:srgbClr val="002060"/>
                </a:solidFill>
              </a:rPr>
              <a:t>Is European IG testing &amp; certification similar in style and scope to IGCC/IGMA ASTM E 2190?</a:t>
            </a:r>
          </a:p>
          <a:p>
            <a:pPr>
              <a:spcBef>
                <a:spcPts val="1200"/>
              </a:spcBef>
            </a:pPr>
            <a:r>
              <a:rPr lang="en-US" sz="2300" dirty="0" smtClean="0">
                <a:solidFill>
                  <a:srgbClr val="002060"/>
                </a:solidFill>
              </a:rPr>
              <a:t>How does Passive House engage the structural performance certification component?  Are certifications like AAMA Gold important?  </a:t>
            </a:r>
          </a:p>
          <a:p>
            <a:pPr>
              <a:spcBef>
                <a:spcPts val="1200"/>
              </a:spcBef>
            </a:pPr>
            <a:r>
              <a:rPr lang="en-US" sz="2300" dirty="0" smtClean="0">
                <a:solidFill>
                  <a:srgbClr val="002060"/>
                </a:solidFill>
              </a:rPr>
              <a:t>What ways might redundancy among certification programs be reduced or streamlined to reduce cost and headache?</a:t>
            </a:r>
          </a:p>
          <a:p>
            <a:pPr>
              <a:spcBef>
                <a:spcPts val="1200"/>
              </a:spcBef>
            </a:pPr>
            <a:r>
              <a:rPr lang="en-US" sz="2300" dirty="0" smtClean="0">
                <a:solidFill>
                  <a:srgbClr val="002060"/>
                </a:solidFill>
              </a:rPr>
              <a:t>What window certifications or performance ratings are most important to the Passive House approach?</a:t>
            </a:r>
          </a:p>
          <a:p>
            <a:pPr>
              <a:spcBef>
                <a:spcPts val="1200"/>
              </a:spcBef>
            </a:pPr>
            <a:r>
              <a:rPr lang="en-US" sz="2300" dirty="0" smtClean="0">
                <a:solidFill>
                  <a:srgbClr val="002060"/>
                </a:solidFill>
              </a:rPr>
              <a:t>Are any of these certifications valuable?  How can we present them in the most meaningful way to Passive House designers?</a:t>
            </a:r>
          </a:p>
          <a:p>
            <a:pPr>
              <a:buNone/>
            </a:pPr>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sz="3200" dirty="0" smtClean="0"/>
              <a:t>CONCLUDING THOUGHTS:  OPEN DIALOGUE</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PRESENTATION OVERVIEW</a:t>
            </a:r>
            <a:endParaRPr lang="en-US" dirty="0"/>
          </a:p>
        </p:txBody>
      </p:sp>
      <p:sp>
        <p:nvSpPr>
          <p:cNvPr id="6" name="Rounded Rectangle 5"/>
          <p:cNvSpPr/>
          <p:nvPr/>
        </p:nvSpPr>
        <p:spPr>
          <a:xfrm>
            <a:off x="3657600" y="1981200"/>
            <a:ext cx="2362200" cy="5182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600" kern="1200" dirty="0" smtClean="0"/>
              <a:t>THERMAL PERFORMANCE</a:t>
            </a:r>
          </a:p>
        </p:txBody>
      </p:sp>
      <p:sp>
        <p:nvSpPr>
          <p:cNvPr id="7" name="Rounded Rectangle 5"/>
          <p:cNvSpPr/>
          <p:nvPr/>
        </p:nvSpPr>
        <p:spPr>
          <a:xfrm>
            <a:off x="762000" y="1981200"/>
            <a:ext cx="2362200" cy="518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600" kern="1200" dirty="0" smtClean="0"/>
              <a:t>STRUCTURAL PERFORMANCE</a:t>
            </a:r>
          </a:p>
        </p:txBody>
      </p:sp>
      <p:sp>
        <p:nvSpPr>
          <p:cNvPr id="8" name="Rounded Rectangle 5"/>
          <p:cNvSpPr/>
          <p:nvPr/>
        </p:nvSpPr>
        <p:spPr>
          <a:xfrm>
            <a:off x="6477000" y="1981200"/>
            <a:ext cx="2362200" cy="5182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600" kern="1200" dirty="0" smtClean="0"/>
              <a:t>PASSIVE HOUSE</a:t>
            </a:r>
          </a:p>
        </p:txBody>
      </p:sp>
      <p:sp>
        <p:nvSpPr>
          <p:cNvPr id="9" name="Rounded Rectangle 5"/>
          <p:cNvSpPr/>
          <p:nvPr/>
        </p:nvSpPr>
        <p:spPr>
          <a:xfrm>
            <a:off x="2362200" y="3276600"/>
            <a:ext cx="2362200" cy="51828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600" dirty="0" smtClean="0"/>
              <a:t>SIMULATION</a:t>
            </a:r>
            <a:endParaRPr lang="en-US" sz="1600" kern="1200" dirty="0" smtClean="0"/>
          </a:p>
        </p:txBody>
      </p:sp>
      <p:sp>
        <p:nvSpPr>
          <p:cNvPr id="10" name="Rounded Rectangle 5"/>
          <p:cNvSpPr/>
          <p:nvPr/>
        </p:nvSpPr>
        <p:spPr>
          <a:xfrm>
            <a:off x="838200" y="4572000"/>
            <a:ext cx="2362200" cy="51828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600" dirty="0" smtClean="0"/>
              <a:t>FULL WINDOW TESTING</a:t>
            </a:r>
            <a:endParaRPr lang="en-US" sz="1600" kern="1200" dirty="0" smtClean="0"/>
          </a:p>
        </p:txBody>
      </p:sp>
      <p:sp>
        <p:nvSpPr>
          <p:cNvPr id="11" name="Rounded Rectangle 5"/>
          <p:cNvSpPr/>
          <p:nvPr/>
        </p:nvSpPr>
        <p:spPr>
          <a:xfrm>
            <a:off x="3505200" y="4572000"/>
            <a:ext cx="2362200" cy="518286"/>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600" kern="1200" dirty="0" smtClean="0"/>
              <a:t>INSULATED GLAZING CERTIFICATION</a:t>
            </a:r>
          </a:p>
        </p:txBody>
      </p:sp>
      <p:sp>
        <p:nvSpPr>
          <p:cNvPr id="12" name="Rounded Rectangle 5"/>
          <p:cNvSpPr/>
          <p:nvPr/>
        </p:nvSpPr>
        <p:spPr>
          <a:xfrm>
            <a:off x="6553200" y="4495800"/>
            <a:ext cx="2362200" cy="518286"/>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600" kern="1200" dirty="0" smtClean="0"/>
              <a:t>ACTUAL INSTALLED PERFORMANCE</a:t>
            </a:r>
          </a:p>
        </p:txBody>
      </p:sp>
      <p:sp>
        <p:nvSpPr>
          <p:cNvPr id="13" name="Rounded Rectangle 5"/>
          <p:cNvSpPr/>
          <p:nvPr/>
        </p:nvSpPr>
        <p:spPr>
          <a:xfrm>
            <a:off x="5029200" y="3276600"/>
            <a:ext cx="2362200" cy="51828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600" kern="1200" dirty="0" smtClean="0"/>
              <a:t>PHYSICAL TESTING</a:t>
            </a:r>
          </a:p>
        </p:txBody>
      </p:sp>
      <p:cxnSp>
        <p:nvCxnSpPr>
          <p:cNvPr id="15" name="Shape 14"/>
          <p:cNvCxnSpPr>
            <a:stCxn id="6" idx="2"/>
            <a:endCxn id="13" idx="0"/>
          </p:cNvCxnSpPr>
          <p:nvPr/>
        </p:nvCxnSpPr>
        <p:spPr>
          <a:xfrm rot="16200000" flipH="1">
            <a:off x="5135943" y="2202243"/>
            <a:ext cx="777114" cy="1371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2"/>
            <a:endCxn id="9" idx="0"/>
          </p:cNvCxnSpPr>
          <p:nvPr/>
        </p:nvCxnSpPr>
        <p:spPr>
          <a:xfrm rot="5400000">
            <a:off x="5212143" y="830643"/>
            <a:ext cx="777114" cy="4114800"/>
          </a:xfrm>
          <a:prstGeom prst="bentConnector3">
            <a:avLst>
              <a:gd name="adj1" fmla="val 30879"/>
            </a:avLst>
          </a:prstGeom>
        </p:spPr>
        <p:style>
          <a:lnRef idx="2">
            <a:schemeClr val="accent6"/>
          </a:lnRef>
          <a:fillRef idx="0">
            <a:schemeClr val="accent6"/>
          </a:fillRef>
          <a:effectRef idx="1">
            <a:schemeClr val="accent6"/>
          </a:effectRef>
          <a:fontRef idx="minor">
            <a:schemeClr val="tx1"/>
          </a:fontRef>
        </p:style>
      </p:cxnSp>
      <p:cxnSp>
        <p:nvCxnSpPr>
          <p:cNvPr id="29" name="Elbow Connector 28"/>
          <p:cNvCxnSpPr>
            <a:stCxn id="7" idx="2"/>
            <a:endCxn id="11" idx="0"/>
          </p:cNvCxnSpPr>
          <p:nvPr/>
        </p:nvCxnSpPr>
        <p:spPr>
          <a:xfrm rot="16200000" flipH="1">
            <a:off x="2278443" y="2164143"/>
            <a:ext cx="2072514" cy="2743200"/>
          </a:xfrm>
          <a:prstGeom prst="bentConnector3">
            <a:avLst>
              <a:gd name="adj1" fmla="val 79781"/>
            </a:avLst>
          </a:prstGeom>
        </p:spPr>
        <p:style>
          <a:lnRef idx="2">
            <a:schemeClr val="accent3"/>
          </a:lnRef>
          <a:fillRef idx="0">
            <a:schemeClr val="accent3"/>
          </a:fillRef>
          <a:effectRef idx="1">
            <a:schemeClr val="accent3"/>
          </a:effectRef>
          <a:fontRef idx="minor">
            <a:schemeClr val="tx1"/>
          </a:fontRef>
        </p:style>
      </p:cxnSp>
      <p:cxnSp>
        <p:nvCxnSpPr>
          <p:cNvPr id="31" name="Elbow Connector 30"/>
          <p:cNvCxnSpPr>
            <a:stCxn id="13" idx="2"/>
            <a:endCxn id="11" idx="0"/>
          </p:cNvCxnSpPr>
          <p:nvPr/>
        </p:nvCxnSpPr>
        <p:spPr>
          <a:xfrm rot="5400000">
            <a:off x="5059743" y="3421443"/>
            <a:ext cx="777114" cy="1524000"/>
          </a:xfrm>
          <a:prstGeom prst="bentConnector3">
            <a:avLst>
              <a:gd name="adj1" fmla="val 50000"/>
            </a:avLst>
          </a:prstGeom>
        </p:spPr>
        <p:style>
          <a:lnRef idx="2">
            <a:schemeClr val="accent2"/>
          </a:lnRef>
          <a:fillRef idx="0">
            <a:schemeClr val="accent2"/>
          </a:fillRef>
          <a:effectRef idx="1">
            <a:schemeClr val="accent2"/>
          </a:effectRef>
          <a:fontRef idx="minor">
            <a:schemeClr val="tx1"/>
          </a:fontRef>
        </p:style>
      </p:cxnSp>
      <p:cxnSp>
        <p:nvCxnSpPr>
          <p:cNvPr id="33" name="Shape 32"/>
          <p:cNvCxnSpPr>
            <a:stCxn id="6" idx="2"/>
            <a:endCxn id="13" idx="1"/>
          </p:cNvCxnSpPr>
          <p:nvPr/>
        </p:nvCxnSpPr>
        <p:spPr>
          <a:xfrm rot="16200000" flipH="1">
            <a:off x="4415822" y="2922364"/>
            <a:ext cx="1036257" cy="190500"/>
          </a:xfrm>
          <a:prstGeom prst="bentConnector2">
            <a:avLst/>
          </a:prstGeom>
        </p:spPr>
        <p:style>
          <a:lnRef idx="2">
            <a:schemeClr val="accent4"/>
          </a:lnRef>
          <a:fillRef idx="0">
            <a:schemeClr val="accent4"/>
          </a:fillRef>
          <a:effectRef idx="1">
            <a:schemeClr val="accent4"/>
          </a:effectRef>
          <a:fontRef idx="minor">
            <a:schemeClr val="tx1"/>
          </a:fontRef>
        </p:style>
      </p:cxnSp>
      <p:cxnSp>
        <p:nvCxnSpPr>
          <p:cNvPr id="35" name="Shape 34"/>
          <p:cNvCxnSpPr>
            <a:stCxn id="6" idx="2"/>
            <a:endCxn id="9" idx="3"/>
          </p:cNvCxnSpPr>
          <p:nvPr/>
        </p:nvCxnSpPr>
        <p:spPr>
          <a:xfrm rot="5400000">
            <a:off x="4263422" y="2960464"/>
            <a:ext cx="1036257" cy="114300"/>
          </a:xfrm>
          <a:prstGeom prst="bentConnector2">
            <a:avLst/>
          </a:prstGeom>
        </p:spPr>
        <p:style>
          <a:lnRef idx="2">
            <a:schemeClr val="accent4"/>
          </a:lnRef>
          <a:fillRef idx="0">
            <a:schemeClr val="accent4"/>
          </a:fillRef>
          <a:effectRef idx="1">
            <a:schemeClr val="accent4"/>
          </a:effectRef>
          <a:fontRef idx="minor">
            <a:schemeClr val="tx1"/>
          </a:fontRef>
        </p:style>
      </p:cxnSp>
      <p:cxnSp>
        <p:nvCxnSpPr>
          <p:cNvPr id="37" name="Elbow Connector 36"/>
          <p:cNvCxnSpPr>
            <a:stCxn id="7" idx="2"/>
            <a:endCxn id="10" idx="0"/>
          </p:cNvCxnSpPr>
          <p:nvPr/>
        </p:nvCxnSpPr>
        <p:spPr>
          <a:xfrm rot="16200000" flipH="1">
            <a:off x="944943" y="3497643"/>
            <a:ext cx="2072514" cy="76200"/>
          </a:xfrm>
          <a:prstGeom prst="bentConnector3">
            <a:avLst>
              <a:gd name="adj1" fmla="val 50000"/>
            </a:avLst>
          </a:prstGeom>
        </p:spPr>
        <p:style>
          <a:lnRef idx="2">
            <a:schemeClr val="accent3"/>
          </a:lnRef>
          <a:fillRef idx="0">
            <a:schemeClr val="accent3"/>
          </a:fillRef>
          <a:effectRef idx="1">
            <a:schemeClr val="accent3"/>
          </a:effectRef>
          <a:fontRef idx="minor">
            <a:schemeClr val="tx1"/>
          </a:fontRef>
        </p:style>
      </p:cxnSp>
      <p:cxnSp>
        <p:nvCxnSpPr>
          <p:cNvPr id="40" name="Elbow Connector 39"/>
          <p:cNvCxnSpPr>
            <a:stCxn id="7" idx="2"/>
            <a:endCxn id="13" idx="0"/>
          </p:cNvCxnSpPr>
          <p:nvPr/>
        </p:nvCxnSpPr>
        <p:spPr>
          <a:xfrm rot="16200000" flipH="1">
            <a:off x="3688143" y="754443"/>
            <a:ext cx="777114" cy="4267200"/>
          </a:xfrm>
          <a:prstGeom prst="bentConnector3">
            <a:avLst>
              <a:gd name="adj1" fmla="val 50000"/>
            </a:avLst>
          </a:prstGeom>
        </p:spPr>
        <p:style>
          <a:lnRef idx="2">
            <a:schemeClr val="accent5"/>
          </a:lnRef>
          <a:fillRef idx="0">
            <a:schemeClr val="accent5"/>
          </a:fillRef>
          <a:effectRef idx="1">
            <a:schemeClr val="accent5"/>
          </a:effectRef>
          <a:fontRef idx="minor">
            <a:schemeClr val="tx1"/>
          </a:fontRef>
        </p:style>
      </p:cxnSp>
      <p:cxnSp>
        <p:nvCxnSpPr>
          <p:cNvPr id="44" name="Elbow Connector 43"/>
          <p:cNvCxnSpPr>
            <a:stCxn id="8" idx="2"/>
            <a:endCxn id="12" idx="0"/>
          </p:cNvCxnSpPr>
          <p:nvPr/>
        </p:nvCxnSpPr>
        <p:spPr>
          <a:xfrm rot="16200000" flipH="1">
            <a:off x="6698043" y="3459543"/>
            <a:ext cx="1996314" cy="76200"/>
          </a:xfrm>
          <a:prstGeom prst="bentConnector3">
            <a:avLst>
              <a:gd name="adj1" fmla="val 50000"/>
            </a:avLst>
          </a:prstGeom>
        </p:spPr>
        <p:style>
          <a:lnRef idx="2">
            <a:schemeClr val="accent6"/>
          </a:lnRef>
          <a:fillRef idx="0">
            <a:schemeClr val="accent6"/>
          </a:fillRef>
          <a:effectRef idx="1">
            <a:schemeClr val="accent6"/>
          </a:effectRef>
          <a:fontRef idx="minor">
            <a:schemeClr val="tx1"/>
          </a:fontRef>
        </p:style>
      </p:cxnSp>
      <p:cxnSp>
        <p:nvCxnSpPr>
          <p:cNvPr id="49" name="Shape 48"/>
          <p:cNvCxnSpPr>
            <a:stCxn id="11" idx="3"/>
            <a:endCxn id="13" idx="2"/>
          </p:cNvCxnSpPr>
          <p:nvPr/>
        </p:nvCxnSpPr>
        <p:spPr>
          <a:xfrm flipV="1">
            <a:off x="5867400" y="3794886"/>
            <a:ext cx="342900" cy="1036257"/>
          </a:xfrm>
          <a:prstGeom prst="bentConnector2">
            <a:avLst/>
          </a:prstGeom>
        </p:spPr>
        <p:style>
          <a:lnRef idx="2">
            <a:schemeClr val="accent2"/>
          </a:lnRef>
          <a:fillRef idx="0">
            <a:schemeClr val="accent2"/>
          </a:fillRef>
          <a:effectRef idx="1">
            <a:schemeClr val="accent2"/>
          </a:effectRef>
          <a:fontRef idx="minor">
            <a:schemeClr val="tx1"/>
          </a:fontRef>
        </p:style>
      </p:cxnSp>
      <p:cxnSp>
        <p:nvCxnSpPr>
          <p:cNvPr id="51" name="Elbow Connector 50"/>
          <p:cNvCxnSpPr>
            <a:stCxn id="13" idx="2"/>
            <a:endCxn id="12" idx="0"/>
          </p:cNvCxnSpPr>
          <p:nvPr/>
        </p:nvCxnSpPr>
        <p:spPr>
          <a:xfrm rot="16200000" flipH="1">
            <a:off x="6621843" y="3383343"/>
            <a:ext cx="700914" cy="1524000"/>
          </a:xfrm>
          <a:prstGeom prst="bentConnector3">
            <a:avLst>
              <a:gd name="adj1" fmla="val 33693"/>
            </a:avLst>
          </a:prstGeom>
        </p:spPr>
        <p:style>
          <a:lnRef idx="2">
            <a:schemeClr val="accent1"/>
          </a:lnRef>
          <a:fillRef idx="0">
            <a:schemeClr val="accent1"/>
          </a:fillRef>
          <a:effectRef idx="1">
            <a:schemeClr val="accent1"/>
          </a:effectRef>
          <a:fontRef idx="minor">
            <a:schemeClr val="tx1"/>
          </a:fontRef>
        </p:style>
      </p:cxnSp>
      <p:cxnSp>
        <p:nvCxnSpPr>
          <p:cNvPr id="53" name="Elbow Connector 52"/>
          <p:cNvCxnSpPr>
            <a:stCxn id="12" idx="0"/>
            <a:endCxn id="9" idx="2"/>
          </p:cNvCxnSpPr>
          <p:nvPr/>
        </p:nvCxnSpPr>
        <p:spPr>
          <a:xfrm rot="16200000" flipV="1">
            <a:off x="5288343" y="2049843"/>
            <a:ext cx="700914" cy="4191000"/>
          </a:xfrm>
          <a:prstGeom prst="bentConnector3">
            <a:avLst>
              <a:gd name="adj1" fmla="val 66307"/>
            </a:avLst>
          </a:prstGeom>
        </p:spPr>
        <p:style>
          <a:lnRef idx="2">
            <a:schemeClr val="accent1"/>
          </a:lnRef>
          <a:fillRef idx="0">
            <a:schemeClr val="accent1"/>
          </a:fillRef>
          <a:effectRef idx="1">
            <a:schemeClr val="accent1"/>
          </a:effectRef>
          <a:fontRef idx="minor">
            <a:schemeClr val="tx1"/>
          </a:fontRef>
        </p:style>
      </p:cxnSp>
      <p:cxnSp>
        <p:nvCxnSpPr>
          <p:cNvPr id="57" name="Elbow Connector 56"/>
          <p:cNvCxnSpPr>
            <a:stCxn id="6" idx="2"/>
            <a:endCxn id="11" idx="0"/>
          </p:cNvCxnSpPr>
          <p:nvPr/>
        </p:nvCxnSpPr>
        <p:spPr>
          <a:xfrm rot="5400000">
            <a:off x="3726243" y="3459543"/>
            <a:ext cx="2072514" cy="152400"/>
          </a:xfrm>
          <a:prstGeom prst="bentConnector3">
            <a:avLst>
              <a:gd name="adj1" fmla="val 91363"/>
            </a:avLst>
          </a:prstGeom>
        </p:spPr>
        <p:style>
          <a:lnRef idx="2">
            <a:schemeClr val="accent4"/>
          </a:lnRef>
          <a:fillRef idx="0">
            <a:schemeClr val="accent4"/>
          </a:fillRef>
          <a:effectRef idx="1">
            <a:schemeClr val="accent4"/>
          </a:effectRef>
          <a:fontRef idx="minor">
            <a:schemeClr val="tx1"/>
          </a:fontRef>
        </p:style>
      </p:cxnSp>
      <p:cxnSp>
        <p:nvCxnSpPr>
          <p:cNvPr id="60" name="Elbow Connector 59"/>
          <p:cNvCxnSpPr>
            <a:stCxn id="10" idx="0"/>
            <a:endCxn id="13" idx="2"/>
          </p:cNvCxnSpPr>
          <p:nvPr/>
        </p:nvCxnSpPr>
        <p:spPr>
          <a:xfrm rot="5400000" flipH="1" flipV="1">
            <a:off x="3726243" y="2087943"/>
            <a:ext cx="777114" cy="4191000"/>
          </a:xfrm>
          <a:prstGeom prst="bentConnector3">
            <a:avLst>
              <a:gd name="adj1" fmla="val 23525"/>
            </a:avLst>
          </a:prstGeom>
        </p:spPr>
        <p:style>
          <a:lnRef idx="2">
            <a:schemeClr val="accent5"/>
          </a:lnRef>
          <a:fillRef idx="0">
            <a:schemeClr val="accent5"/>
          </a:fillRef>
          <a:effectRef idx="1">
            <a:schemeClr val="accent5"/>
          </a:effectRef>
          <a:fontRef idx="minor">
            <a:schemeClr val="tx1"/>
          </a:fontRef>
        </p:style>
      </p:cxnSp>
      <p:cxnSp>
        <p:nvCxnSpPr>
          <p:cNvPr id="77" name="Elbow Connector 76"/>
          <p:cNvCxnSpPr>
            <a:stCxn id="6" idx="2"/>
            <a:endCxn id="10" idx="0"/>
          </p:cNvCxnSpPr>
          <p:nvPr/>
        </p:nvCxnSpPr>
        <p:spPr>
          <a:xfrm rot="5400000">
            <a:off x="2392743" y="2126043"/>
            <a:ext cx="2072514" cy="2819400"/>
          </a:xfrm>
          <a:prstGeom prst="bentConnector3">
            <a:avLst>
              <a:gd name="adj1" fmla="val 30697"/>
            </a:avLst>
          </a:prstGeom>
        </p:spPr>
        <p:style>
          <a:lnRef idx="2">
            <a:schemeClr val="accent4"/>
          </a:lnRef>
          <a:fillRef idx="0">
            <a:schemeClr val="accent4"/>
          </a:fillRef>
          <a:effectRef idx="1">
            <a:schemeClr val="accent4"/>
          </a:effectRef>
          <a:fontRef idx="minor">
            <a:schemeClr val="tx1"/>
          </a:fontRef>
        </p:style>
      </p:cxnSp>
      <p:sp>
        <p:nvSpPr>
          <p:cNvPr id="79" name="Rounded Rectangle 5"/>
          <p:cNvSpPr/>
          <p:nvPr/>
        </p:nvSpPr>
        <p:spPr>
          <a:xfrm>
            <a:off x="1447800" y="5638800"/>
            <a:ext cx="6477000" cy="518286"/>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600" kern="1200" dirty="0" smtClean="0"/>
              <a:t>CERTIFICATION AGENCIES</a:t>
            </a:r>
          </a:p>
          <a:p>
            <a:pPr lvl="0" algn="ctr" defTabSz="622300">
              <a:lnSpc>
                <a:spcPct val="90000"/>
              </a:lnSpc>
              <a:spcBef>
                <a:spcPct val="0"/>
              </a:spcBef>
            </a:pPr>
            <a:r>
              <a:rPr lang="en-US" sz="1600" kern="1200" dirty="0" smtClean="0"/>
              <a:t>AAMA, NFRC, PHI, PHIUS, IGCC/IGMA, WDMA, NAMI, CSA, BFRC….</a:t>
            </a:r>
          </a:p>
        </p:txBody>
      </p:sp>
      <p:cxnSp>
        <p:nvCxnSpPr>
          <p:cNvPr id="81" name="Elbow Connector 80"/>
          <p:cNvCxnSpPr>
            <a:stCxn id="10" idx="1"/>
            <a:endCxn id="79" idx="0"/>
          </p:cNvCxnSpPr>
          <p:nvPr/>
        </p:nvCxnSpPr>
        <p:spPr>
          <a:xfrm rot="10800000" flipH="1" flipV="1">
            <a:off x="838200" y="4831142"/>
            <a:ext cx="3848100" cy="807657"/>
          </a:xfrm>
          <a:prstGeom prst="bentConnector4">
            <a:avLst>
              <a:gd name="adj1" fmla="val -7129"/>
              <a:gd name="adj2" fmla="val 66043"/>
            </a:avLst>
          </a:prstGeom>
        </p:spPr>
        <p:style>
          <a:lnRef idx="1">
            <a:schemeClr val="dk1"/>
          </a:lnRef>
          <a:fillRef idx="0">
            <a:schemeClr val="dk1"/>
          </a:fillRef>
          <a:effectRef idx="0">
            <a:schemeClr val="dk1"/>
          </a:effectRef>
          <a:fontRef idx="minor">
            <a:schemeClr val="tx1"/>
          </a:fontRef>
        </p:style>
      </p:cxnSp>
      <p:cxnSp>
        <p:nvCxnSpPr>
          <p:cNvPr id="83" name="Elbow Connector 82"/>
          <p:cNvCxnSpPr>
            <a:stCxn id="7" idx="1"/>
            <a:endCxn id="79" idx="0"/>
          </p:cNvCxnSpPr>
          <p:nvPr/>
        </p:nvCxnSpPr>
        <p:spPr>
          <a:xfrm rot="10800000" flipH="1" flipV="1">
            <a:off x="762000" y="2240342"/>
            <a:ext cx="3924300" cy="3398457"/>
          </a:xfrm>
          <a:prstGeom prst="bentConnector4">
            <a:avLst>
              <a:gd name="adj1" fmla="val -5825"/>
              <a:gd name="adj2" fmla="val 92491"/>
            </a:avLst>
          </a:prstGeom>
        </p:spPr>
        <p:style>
          <a:lnRef idx="1">
            <a:schemeClr val="dk1"/>
          </a:lnRef>
          <a:fillRef idx="0">
            <a:schemeClr val="dk1"/>
          </a:fillRef>
          <a:effectRef idx="0">
            <a:schemeClr val="dk1"/>
          </a:effectRef>
          <a:fontRef idx="minor">
            <a:schemeClr val="tx1"/>
          </a:fontRef>
        </p:style>
      </p:cxnSp>
      <p:cxnSp>
        <p:nvCxnSpPr>
          <p:cNvPr id="86" name="Shape 85"/>
          <p:cNvCxnSpPr>
            <a:stCxn id="9" idx="1"/>
            <a:endCxn id="79" idx="0"/>
          </p:cNvCxnSpPr>
          <p:nvPr/>
        </p:nvCxnSpPr>
        <p:spPr>
          <a:xfrm rot="10800000" flipH="1" flipV="1">
            <a:off x="2362200" y="3535742"/>
            <a:ext cx="2324100" cy="2103057"/>
          </a:xfrm>
          <a:prstGeom prst="bentConnector4">
            <a:avLst>
              <a:gd name="adj1" fmla="val -77213"/>
              <a:gd name="adj2" fmla="val 87684"/>
            </a:avLst>
          </a:prstGeom>
        </p:spPr>
        <p:style>
          <a:lnRef idx="1">
            <a:schemeClr val="dk1"/>
          </a:lnRef>
          <a:fillRef idx="0">
            <a:schemeClr val="dk1"/>
          </a:fillRef>
          <a:effectRef idx="0">
            <a:schemeClr val="dk1"/>
          </a:effectRef>
          <a:fontRef idx="minor">
            <a:schemeClr val="tx1"/>
          </a:fontRef>
        </p:style>
      </p:cxnSp>
      <p:cxnSp>
        <p:nvCxnSpPr>
          <p:cNvPr id="92" name="Shape 91"/>
          <p:cNvCxnSpPr>
            <a:stCxn id="8" idx="3"/>
            <a:endCxn id="79" idx="0"/>
          </p:cNvCxnSpPr>
          <p:nvPr/>
        </p:nvCxnSpPr>
        <p:spPr>
          <a:xfrm flipH="1">
            <a:off x="4686300" y="2240343"/>
            <a:ext cx="4152900" cy="3398457"/>
          </a:xfrm>
          <a:prstGeom prst="bentConnector4">
            <a:avLst>
              <a:gd name="adj1" fmla="val -5505"/>
              <a:gd name="adj2" fmla="val 92155"/>
            </a:avLst>
          </a:prstGeom>
        </p:spPr>
        <p:style>
          <a:lnRef idx="1">
            <a:schemeClr val="dk1"/>
          </a:lnRef>
          <a:fillRef idx="0">
            <a:schemeClr val="dk1"/>
          </a:fillRef>
          <a:effectRef idx="0">
            <a:schemeClr val="dk1"/>
          </a:effectRef>
          <a:fontRef idx="minor">
            <a:schemeClr val="tx1"/>
          </a:fontRef>
        </p:style>
      </p:cxnSp>
      <p:cxnSp>
        <p:nvCxnSpPr>
          <p:cNvPr id="95" name="Shape 94"/>
          <p:cNvCxnSpPr>
            <a:stCxn id="6" idx="1"/>
          </p:cNvCxnSpPr>
          <p:nvPr/>
        </p:nvCxnSpPr>
        <p:spPr>
          <a:xfrm rot="10800000" flipH="1" flipV="1">
            <a:off x="3657600" y="2240342"/>
            <a:ext cx="1066800" cy="3322257"/>
          </a:xfrm>
          <a:prstGeom prst="bentConnector4">
            <a:avLst>
              <a:gd name="adj1" fmla="val -21429"/>
              <a:gd name="adj2" fmla="val 94153"/>
            </a:avLst>
          </a:prstGeom>
        </p:spPr>
        <p:style>
          <a:lnRef idx="1">
            <a:schemeClr val="dk1"/>
          </a:lnRef>
          <a:fillRef idx="0">
            <a:schemeClr val="dk1"/>
          </a:fillRef>
          <a:effectRef idx="0">
            <a:schemeClr val="dk1"/>
          </a:effectRef>
          <a:fontRef idx="minor">
            <a:schemeClr val="tx1"/>
          </a:fontRef>
        </p:style>
      </p:cxnSp>
      <p:cxnSp>
        <p:nvCxnSpPr>
          <p:cNvPr id="102" name="Shape 101"/>
          <p:cNvCxnSpPr>
            <a:stCxn id="13" idx="3"/>
            <a:endCxn id="79" idx="0"/>
          </p:cNvCxnSpPr>
          <p:nvPr/>
        </p:nvCxnSpPr>
        <p:spPr>
          <a:xfrm flipH="1">
            <a:off x="4686300" y="3535743"/>
            <a:ext cx="2705100" cy="2103057"/>
          </a:xfrm>
          <a:prstGeom prst="bentConnector4">
            <a:avLst>
              <a:gd name="adj1" fmla="val -31268"/>
              <a:gd name="adj2" fmla="val 87140"/>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STRUCTURAL PERFORMANCE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Commonly refers to:</a:t>
            </a:r>
          </a:p>
          <a:p>
            <a:r>
              <a:rPr lang="en-US" dirty="0" smtClean="0"/>
              <a:t>Performance Grade (R, LC, CW, AW)</a:t>
            </a:r>
          </a:p>
          <a:p>
            <a:r>
              <a:rPr lang="en-US" dirty="0" smtClean="0"/>
              <a:t>Design Pressure</a:t>
            </a:r>
          </a:p>
          <a:p>
            <a:r>
              <a:rPr lang="en-US" dirty="0" smtClean="0"/>
              <a:t>Air Infiltration Resistance</a:t>
            </a:r>
          </a:p>
          <a:p>
            <a:r>
              <a:rPr lang="en-US" dirty="0" smtClean="0"/>
              <a:t>Water Infiltration Resistance</a:t>
            </a:r>
          </a:p>
          <a:p>
            <a:r>
              <a:rPr lang="en-US" dirty="0" smtClean="0"/>
              <a:t>Deflection – CW &amp; AW only</a:t>
            </a:r>
          </a:p>
          <a:p>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STRUCTURAL PERFORMANCE</a:t>
            </a:r>
            <a:endParaRPr lang="en-US" dirty="0"/>
          </a:p>
        </p:txBody>
      </p:sp>
      <p:sp>
        <p:nvSpPr>
          <p:cNvPr id="4" name="TextBox 3"/>
          <p:cNvSpPr txBox="1"/>
          <p:nvPr/>
        </p:nvSpPr>
        <p:spPr>
          <a:xfrm>
            <a:off x="609600" y="4648200"/>
            <a:ext cx="3810000" cy="1785104"/>
          </a:xfrm>
          <a:prstGeom prst="rect">
            <a:avLst/>
          </a:prstGeom>
          <a:noFill/>
        </p:spPr>
        <p:txBody>
          <a:bodyPr wrap="square" rtlCol="0">
            <a:spAutoFit/>
          </a:bodyPr>
          <a:lstStyle/>
          <a:p>
            <a:r>
              <a:rPr lang="en-US" sz="2200" i="1" dirty="0" smtClean="0"/>
              <a:t>New to 2012 IRC/IBC:   All fenestration products must be </a:t>
            </a:r>
            <a:r>
              <a:rPr lang="en-US" sz="2200" b="1" i="1" dirty="0" smtClean="0"/>
              <a:t>AAMA/WDMA/CSA 101/A440-11 </a:t>
            </a:r>
            <a:r>
              <a:rPr lang="en-US" sz="2200" i="1" dirty="0" smtClean="0"/>
              <a:t>tested and labeled</a:t>
            </a:r>
          </a:p>
          <a:p>
            <a:endParaRPr lang="en-US" sz="2200" i="1" dirty="0"/>
          </a:p>
        </p:txBody>
      </p:sp>
      <p:pic>
        <p:nvPicPr>
          <p:cNvPr id="86018" name="Picture 2" descr="http://www.officinetosoni.com/media/officine/images/Banco%20Prova/Banco_prova_1.JPG"/>
          <p:cNvPicPr>
            <a:picLocks noChangeAspect="1" noChangeArrowheads="1"/>
          </p:cNvPicPr>
          <p:nvPr/>
        </p:nvPicPr>
        <p:blipFill>
          <a:blip r:embed="rId3" cstate="print"/>
          <a:srcRect/>
          <a:stretch>
            <a:fillRect/>
          </a:stretch>
        </p:blipFill>
        <p:spPr bwMode="auto">
          <a:xfrm>
            <a:off x="4953000" y="3429000"/>
            <a:ext cx="3883182" cy="2914650"/>
          </a:xfrm>
          <a:prstGeom prst="rect">
            <a:avLst/>
          </a:prstGeom>
          <a:noFill/>
        </p:spPr>
      </p:pic>
      <p:sp>
        <p:nvSpPr>
          <p:cNvPr id="6" name="TextBox 5"/>
          <p:cNvSpPr txBox="1"/>
          <p:nvPr/>
        </p:nvSpPr>
        <p:spPr>
          <a:xfrm>
            <a:off x="4953000" y="6324600"/>
            <a:ext cx="3962400" cy="246221"/>
          </a:xfrm>
          <a:prstGeom prst="rect">
            <a:avLst/>
          </a:prstGeom>
          <a:noFill/>
        </p:spPr>
        <p:txBody>
          <a:bodyPr wrap="square" rtlCol="0">
            <a:spAutoFit/>
          </a:bodyPr>
          <a:lstStyle/>
          <a:p>
            <a:r>
              <a:rPr lang="en-US" sz="1000" dirty="0" smtClean="0"/>
              <a:t>Sample image of physical testing (</a:t>
            </a:r>
            <a:r>
              <a:rPr lang="en-US" sz="1000" dirty="0" smtClean="0">
                <a:hlinkClick r:id="rId4"/>
              </a:rPr>
              <a:t>www.officinetosani.com</a:t>
            </a:r>
            <a:r>
              <a:rPr lang="en-US" sz="1000" dirty="0" smtClean="0"/>
              <a:t>)</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a:bodyPr>
          <a:lstStyle/>
          <a:p>
            <a:r>
              <a:rPr lang="en-US" dirty="0" smtClean="0"/>
              <a:t>US &amp; Canada:</a:t>
            </a:r>
          </a:p>
          <a:p>
            <a:pPr lvl="1"/>
            <a:r>
              <a:rPr lang="en-US" dirty="0" smtClean="0"/>
              <a:t>North American Fenestration Standard</a:t>
            </a:r>
          </a:p>
          <a:p>
            <a:pPr lvl="1"/>
            <a:r>
              <a:rPr lang="en-US" dirty="0" smtClean="0"/>
              <a:t>AAMA including Gold Label</a:t>
            </a:r>
          </a:p>
          <a:p>
            <a:pPr lvl="1"/>
            <a:r>
              <a:rPr lang="en-US" dirty="0" smtClean="0"/>
              <a:t>WDMA including Hallmark</a:t>
            </a:r>
          </a:p>
          <a:p>
            <a:pPr lvl="1"/>
            <a:r>
              <a:rPr lang="en-US" dirty="0" smtClean="0"/>
              <a:t>CSA A440</a:t>
            </a:r>
          </a:p>
          <a:p>
            <a:pPr lvl="1">
              <a:buNone/>
            </a:pPr>
            <a:endParaRPr lang="en-US" dirty="0" smtClean="0"/>
          </a:p>
          <a:p>
            <a:pPr marL="0" lvl="1" indent="0">
              <a:buNone/>
            </a:pPr>
            <a:r>
              <a:rPr lang="en-US" sz="1800" i="1" dirty="0" smtClean="0"/>
              <a:t>Purpose:  to establish and provide a </a:t>
            </a:r>
          </a:p>
          <a:p>
            <a:pPr marL="0" lvl="1" indent="0">
              <a:buNone/>
            </a:pPr>
            <a:r>
              <a:rPr lang="en-US" sz="1800" i="1" dirty="0" smtClean="0"/>
              <a:t>material-neutral metric for rating </a:t>
            </a:r>
          </a:p>
          <a:p>
            <a:pPr marL="0" lvl="1" indent="0">
              <a:buNone/>
            </a:pPr>
            <a:r>
              <a:rPr lang="en-US" sz="1800" i="1" dirty="0" smtClean="0"/>
              <a:t>window durability, safety, strength</a:t>
            </a:r>
          </a:p>
          <a:p>
            <a:pPr marL="0" lvl="1" indent="0">
              <a:buNone/>
            </a:pPr>
            <a:r>
              <a:rPr lang="en-US" sz="1800" i="1" dirty="0" smtClean="0"/>
              <a:t>and longevity in service. </a:t>
            </a:r>
          </a:p>
          <a:p>
            <a:pPr lvl="1"/>
            <a:endParaRPr lang="en-US" dirty="0" smtClean="0"/>
          </a:p>
          <a:p>
            <a:pPr lvl="1">
              <a:buNone/>
            </a:pPr>
            <a:endParaRPr lang="en-US" dirty="0" smtClean="0"/>
          </a:p>
          <a:p>
            <a:pPr lvl="1">
              <a:buNone/>
            </a:pPr>
            <a:endParaRPr lang="en-US" dirty="0" smtClean="0"/>
          </a:p>
        </p:txBody>
      </p:sp>
      <p:sp>
        <p:nvSpPr>
          <p:cNvPr id="3" name="Title 2"/>
          <p:cNvSpPr>
            <a:spLocks noGrp="1"/>
          </p:cNvSpPr>
          <p:nvPr>
            <p:ph type="title"/>
          </p:nvPr>
        </p:nvSpPr>
        <p:spPr/>
        <p:txBody>
          <a:bodyPr>
            <a:normAutofit fontScale="90000"/>
          </a:bodyPr>
          <a:lstStyle/>
          <a:p>
            <a:r>
              <a:rPr lang="en-US" dirty="0" smtClean="0"/>
              <a:t>STRUCTURAL CERTIFICATIONS: </a:t>
            </a:r>
            <a:br>
              <a:rPr lang="en-US" dirty="0" smtClean="0"/>
            </a:br>
            <a:r>
              <a:rPr lang="en-US" dirty="0" smtClean="0"/>
              <a:t>NORTH AMERICA</a:t>
            </a:r>
            <a:endParaRPr lang="en-US" dirty="0"/>
          </a:p>
        </p:txBody>
      </p:sp>
      <p:pic>
        <p:nvPicPr>
          <p:cNvPr id="4" name="Picture 2"/>
          <p:cNvPicPr>
            <a:picLocks noChangeAspect="1" noChangeArrowheads="1"/>
          </p:cNvPicPr>
          <p:nvPr/>
        </p:nvPicPr>
        <p:blipFill>
          <a:blip r:embed="rId3"/>
          <a:srcRect/>
          <a:stretch>
            <a:fillRect/>
          </a:stretch>
        </p:blipFill>
        <p:spPr bwMode="auto">
          <a:xfrm>
            <a:off x="4038600" y="3276600"/>
            <a:ext cx="4933913" cy="3429000"/>
          </a:xfrm>
          <a:prstGeom prst="rect">
            <a:avLst/>
          </a:prstGeom>
          <a:noFill/>
          <a:ln w="9525">
            <a:noFill/>
            <a:miter lim="800000"/>
            <a:headEnd/>
            <a:tailEnd/>
          </a:ln>
          <a:effectLst/>
        </p:spPr>
      </p:pic>
      <p:sp>
        <p:nvSpPr>
          <p:cNvPr id="83970" name="AutoShape 2" descr="data:image/jpeg;base64,/9j/4AAQSkZJRgABAQAAAQABAAD/2wCEAAkGBxMTERURExQWFBEXGBwYGBYYFiEbHRcYHSMaGh8bGR0cHCghGx0lHx0cIjEiJykuLi4uGx8zODUsNygtLisBCgoKBQUFDgUFDisZExkrKysrKysrKysrKysrKysrKysrKysrKysrKysrKysrKysrKysrKysrKysrKysrKysrK//AABEIAIMBgAMBIgACEQEDEQH/xAAcAAEAAgIDAQAAAAAAAAAAAAAABQYECAIDBwH/xABOEAACAQMCAgUHBQ4FAgUFAQABAgMABBEFEhMhBiIxUdMHFBYXQVSUIzJSYaMVMzVCcXJ0gZKTsbKz0jRic5G0U4MIJIKh0TZDosHhJf/EABQBAQAAAAAAAAAAAAAAAAAAAAD/xAAUEQEAAAAAAAAAAAAAAAAAAAAA/9oADAMBAAIRAxEAPwD1O86W20c0kB47SRkBxHazShSyhwC0cZXO1ge3211+mVt9C7+AufBrh0a/x2qf68P/AB4KstBXfTK2+hd/AXPg09Mrb6F38Bc+DVipQV30ytvoXfwFz4NPTK2+hd/AXPg1YqUFd9Mrb6F38Bc+DT0ytvoXfwFz4NWKlBXfTK2+hd/AXPg09Mrb6F38Bc+DVipQV30ytvoXfwFz4NPTK2+hd/AXPg1YqUFd9Mrb6F38Bc+DT0ytvoXfwFz4NWKlBXfTK2+hd/AXPg09Mrb6F38Bc+DVipQUeXyt6QrFWuWVlJBUwSggjkQQY+RFcPXBo/vR/cS+HWt3TD8IXn6TN/O1RFBtR64NH96P7iXw6euDR/ej+4l8OtV6UG1Hrg0f3o/uJfDp64NH96P7iXw61XpQbUeuDR/ej+4l8Onrg0f3o/uJfDrVelBtR64NH96P7iXw6euDR/ej+4l8OtV6UG1Hrg0f3o/uJfDp64NH96P7iXw61XpQbUeuDR/ej+4l8Onrg0f3o/uJfDrVelBtR64NH96P7iXw6euDR/ej+4l8OtV6UG3Vl0/spkEkXnEsZzh0srhlOORwViIrv9Mrb6F38Bc+DUB5CfwND+fL/O1eg0Fd9Mrb6F38Bc+DT0ytvoXfwFz4NWKlBXfTK2+hd/AXPg09Mrb6F38Bc+DVipQV30ytvoXfwFz4NPTK2+hd/AXPg1YqUFd9Mrb6F38Bc+DT0ytvoXfwFz4NWKlBXfTK2+hd/AXPg09Mrb6F38Bc+DVipQV30ytvoXfwFz4NPTK2+hd/AXPg1Yqidb1cwlURN8jczkkBFyEDNhSSSzBVUDLHPYFYgMCbpxaorO63SooLMzWNwAqjmSSYcAAc81Y43DAMOwgEfkNUnpTrjPYXscibd1vcorAMPlFhZykiOoZCUyykblZQTkZUNcNP+9R/mL/AUEF0a/x2qf68P/Hgqy1WujX+O1T/AF4f+PBVloFKUoFKUoFKUoFKUoFKUoFKUoFKUoNXNK6VGw1u5dgrW73UizKyBupxGyy8shlyTy7eyvVfLS01vZw3doI1WKZWk+SRsg8kbrKeW7lj27h3V4D0v/CF3+kzfztWwHkt1GPVNENnMdzRobaQe3ZjEbfs4Ge9DQSPQ3UxqekceJYY7wo8ZYRqRHOowGwRjByr4OeTY51QtT6Zz6dpNmsiRPqM4aT5SJMxQZIQlFA5sMYz/m7uXb5BjPbahfac6sUQEufxUkjbYDz+mCfy7R7Byx/K10RmuNetk3MY7wKqkkfJiPlIF/NXr/lc0HHUumFxZ6JZM6xNeXJLAtCnK2QgAEADm428+3DHGCM1ffJLrx1OzkuLiC3V1maMCOPA2hY257ixzlj7e6vC/KnrS3OoyLHjze3At4QOwJH1cjHLBbJGPZivXv8Aw4fgyb9Kb+nDQUW+8sV3HM6ea2JVHZfvLZIBI/6nbVyi6Pad0hsTdQxLa3oyrFBjbLgHEgAxIh5YbGcdxBFeD61/iZv9V/5jXsf/AIZ5GzfLz2fIn6g3yo/9x/Ad1B5romr3Gj3k3yUTTqGgdJlLqOspJGGHPKjB7jWzXSLQLa9triz2IHK4yFAKORuRuQ9hwf1EV4B5d41GszFe1kjLfnbQP4Ba9Xm6SG36TebMfkrq3jX6hKu8of19ZfrLDuoNbby1eKR4pF2yIxR1P4rKSCP1EVsL5Cui8UNnx5VVrm5HEAZclYFO1cZHLcct9YK91RXlS8nTXGr2skQxFdsEmYfiMg3M31ExLyHeh76sHk61xbrVr8RYFtBFFbwKOwRxlxkc+wnJH1YoPMvLB0tlluJ9OMUCQwz5V0jKudoIAY7sEdY+wdgqldF9Ha8u4LVe2VwpPcvazfqUE/qqV8qH4Xvf9Zv/ANVcPITosmbvUY4uLJBE0duhIG+dhnkxPVwuAT3SGguflt6HxSaas9uiq1pggKMZhOFYcu3GFbJ7Ard9a51th5NrO8Gnea6lERIpaPrur8WJuYyVY95XB9gFazdLdEayvJ7Rs/JuQpPaydqN+tSD+ug2L8hP4Gh/Pl/navQa8+8hP4Gh/Pl/navQaBSlKBSlKBSlKBSlKBSlKBVf6Q2MhbiRoZEYRrKikB8RvxFZNzKOWXBG4HDAjJXa1gpQef8ASayk8wvkCNHbpFcy7nxvkLQuAnJizbWJO9sHCouG6zVeNP8AvUf5i/wFRXTv8GX36JP/AE3qV0/71H+Yv8BQQXRr/Hap/rw/8eCrLVa6Nf47VP8AXh/48FWWgUpSgUpSgUpSgUpSgUpSgUpSgUpSg0z6YfhC7/SZv52q1+RHpL5pqSRMcQ3OIm58g+fk2/Lu6v5HNVTph+ELv9Jm/naouGVlYOpKspBBHaCOYI+ug968tOvpp8m21wt5dPFPO3+SDAiB/Kw/2Vh7atHS3pVD9x11ZB8qYv8Ay/Pmksw4ZHL2pk5H+Q1rJqWpTXEhlnkeWQ4Bd2LHA5AZNc5dVnaBLZpXNujFkiLHYrHOSF7Aesf9zQY1vAzusaAs7EKqjtLE4AH5TWy/kJ0a4tbCWO5ieFzcMwVxglSkQz+TII/VWtEEzIyuhKupDKwOCGHMEHvBqf8AT3U/frn963/zQSGpeT7U3uJCtlMQ0jYO3AwWODk8gPrNew9G7S36N6a73cqtPI28qna7AACOMHBYD2scfOJ5CvDvT3U/frn963/zULqF/LPIZZpHlkPa7sWJ/WaCWvheapcz3SQSzyM25+FEzhAchVO0HAAXAz27avfl3sLldSF2kUohjii+XEbbEYMcZfG0HJHt7SK896P9J7uy3+azNDxNu/aB1tucZyD2bj/vWXq3TvUbmFoJ7l5IXxuQhcHBDDsXPIgH9VB7r0g6fhuj33QTqzTJwQBy2TtlH29pG3DsPqA76rf/AIdNLnie5klhljjkjiMbvGyq4yxyhIwwwQeXeK8UbUJTCLcu3BVzII89UOQAWx34AFWCz8ompxRpFHdyLGihEUBcKqgAAdX2ACglPKR0avZNVunS0uXR5mKMsDkOO9SFwf1VbelujXun6HZWttHOrktcXckIIKNtyVkMZ7AGxuPL5IVQW8pOqkgm8kyucHC8s8vo91cbryjapIjxPdyNG6lWUheasMEfN9oNBc/IlqGpG/jkcXU9nIrxvI5do1x1gwZjt3BlA7c4J/JU95euhE07xX1rE8z7eFKka7mwDlGCjme0g47MLXkujdN7+1iEFvcvFECSFAXGTzPaKzvWdq3vsn+y/wBtB7n5CfwND+fL/O1eg1595CfwND+fL/O1eg0ClKUClKUClKUClKUClKUClKUEF07/AAXffok/9N6ldP8AvUf5i/wFRXTv8F336JP/AE3qV0/71H+Yv8BQa/8AlJ6b31hrF7HaTcJHaF2HDRstwYhnLoT2AVXvW9rPvf2EPh08t34buv8Atf0oqwLbydai9uLpYFNuyhw/HhA2kAjIMmQcEcjz+qgz/W9rPvf2EPh09b2s+9/YQ+HUXofQK/u4fOLeFZIufW40S4wSDuDSAr2HtHsqFXTJTceahczmThBQwOZN2zaGB2nrcsg4oLd63tZ97+wh8Onre1n3v7CHw6qmpaNPBcG1lQpcKwUoSDhjjHMHBzkc8451L6n5P9St4mnmtmSJBlmLIQB2exsntoJT1vaz739hD4dPW9rPvf2EPh1W+j/Rq6vSy2sRlZACwBUYBzj5xHca69e0G4s5BFcxmKQqHCkg9UkjPVJ9qn/agtHre1n3v7CHw6et7Wfe/sIfDqHueg+oR23nbWzi22h+ICpGxsYbAYnHMezl7ajdE0We7lEFtG0spBbaMdg7SSSAB/8AygtXre1n3v7CHw6et7Wfe/sIfDqpaxpM1rM0E6GOVcblJBxkAjsJHYRXdr+gXFlIsVzGYpGQSAEqcocgHKkjtB/2oLP63tZ97+wh8Onre1n3v7CHw6wrHybanNCk8cCtC4Uq3nEIyGwR2yAgnI5HnzqP1DohewXKWk0BjnkOEDMoVvzZN2wjvO7l7aCd9b2s+9/YQ+HT1vaz739hD4dYlz5MtTjCl4FUOcITcQ9bPd8r+Tn9dYHSToXe2Cq93CIlc7V+VjYk9vYjk/r7KD3bot5OtNvLOC8ubfiXM8ayyvxZF3yP1mbarhRkk8gAKlPVFo3un283i1LeTj8E2X6PH/KKsdBRvVFo3un283i09UWje6fbzeLV5rC1iBnibhgGRSHQFtoLoQ6qWwcKxG0nHYTQVP1RaN7p9vN4tPVFo3un283i1333Rqd4zEWVlCSKp3kE8WGRZN2BnnKVbOewnsxzyZtGmMjF0SdAX2bnKnmsARySMq67HXepLc9w+cQAj/VFo3un283i09UWje6fbzeLUk+iTMAjENJ1t1zuwzKUYAbAOW1ypC/N6gb53Ku/S9OnVxJJtIKtKUDk4uHyCoJAyiphAeXtOOfIIb1RaN7p9vN4tPVFo3un283i1J2ui3Cld0oZlczKyllAkcEMhUu25Ccntx8ocBSqmuGkaNLGYiyIHXZvlD8yiwrGU7AXG8djcvxu0AUEf6otG90+3m8Wnqi0b3T7ebxakvuPNuYqqoxeVnkD4M6NIXWNsDI6mF3nmmMLkE19+5UnWPBUxZbZBxcCMkRhWGBtU7lc9XJXdkcy1BGeqLRvdPt5vFp6otG90+3m8WpfTNEkjmWVmVjk72VQrP1QoLNjLLnJ2nsO0/i1YqCjeqLRvdPt5vFp6otG90+3m8WrzSg1x6a9LLvSL6bTtPl4FnFsKRbEk2l0SRutKrOcsxPM+2oT1vaz739hD4dcvLUhbXblQCSeCAAMkkxRYAHtqPTybaqV3CzlxjODtDY/NLbs/VjNBnet7Wfe/sIfDp63tZ97+wh8Oo6x8nmpzRrLHau0bDIO5By7OYLZHYe2uOoeT7UoInnltXWJBlmBVto9pIVicD2n2UEn63tZ97+wh8Onre1n3v7CHw6wbbybapIiyJaMyOAynenMEZH4/dUZP0WvEuVs3t5FuXOEjIxu+tT2EfXnHI0Fh9b2s+9/YQ+HT1vaz739hD4dYvqw1b3Nv20/vrGPk/1Lji381fjGMyhdy80BClgd2ORI5ZzzFBJ+t7Wfe/sIfDp63tZ97+wh8Oo6Hyd6m0jxLasZI8B13pldw3D8bu513+rDVvc3/bT++gyvW9rPvf2EPh09b2s+9/YQ+HUd6u9T4XGNo4jC7ySVGFxnmC2QcewjNdkHk11R0DraMUYAg707DzH4/caDN9b2s+9/YQ+HT1vaz739hD4dR115O9TjCl7RwGdUB3KRuY4UEhsDJ5ZPLJArv9V+re5vz/zp/fQc7/yparNFJDJdbo5EZHXgxDKsCpGRGCMgnmK2o0/71H+Yv8BWl+p6ZNbyGKeJ4pB+K6lTjv59o+vsrdDT/vUf5i/wFBq95bvw3df9r+lFVx6M28UnRKZJ5uBEZ+tLwzJt+UjI6qkE5OB+uqd5bvw3df8Aa/pRV32flDt00z7lmw3QsAXbzpgWkG0l/veVBZQ23OPZQXDyb2FrFp+sebXZut1t18wNFswlxj5xO7OT+TH11SvJLp/y099viTzSEtG0zhI/OJAUi3liABnce3tAr50L6ew2FrNbeZcU3ClJ5POCm9euAAuw7MK5GQfrrGuel9qdPksIrExK8nF3+dMxD9ilhs6wVeW0nGefbQW3y96Srm11SLaUnQRyMjB1LgblIZeTZXcuR/06++Ur/wCndI/In9M1AT+USBtK+5XmPyYXqubkkpLzPEAMf0yTtzjBI7K79S8pFpcWkFnNppaG3AEYF4ykYG3mRHk8qCP8i6H7tWZIOCZcHHbiKTsrA8pik6xeADJM7YA9pqx2PlOtYXtni0wJ5oHEIF03VMmQ5bMfXLDvro9YFj555+dK3XO/ibmu2K7/AGHbw8cjzHcQKC9+Sa/jXTrS0nAMN291CVPYW6pAP1FQ649pZa6fJ9oH3J1FLZjma6nmRCRzNnDHI4b/ACl5OGf+2aoGqeUCOS2SKO0MU8U3nEc4uC2ydnV2fYUwc4IAJwM/VWcnlUU6kdTls+JMqqkAE5UQrtdWHzDv3b2PMcqDH0XRhddIpkYfIx3U80uSABHG7Mc7uWCcL/6vZ21dfK7YSXukQajJGqXUDbZVSRZAEY7T1o2KnrbD9QY9lUtOn9mDdldNIa8DCVvPGzhjuYD5PkC3MgdvZX3o35Rbe0sXsfufxI5lxNm5YCRiu1mA4Z2EgDsPLA7qC2dEbCOfos8Mswt0e4CmUpvCkyx4yARyJwM55ZzUb5edQaMWmmFGIgjVvOJMFpuqEypB5c1bdnmSB7MExCeUa1Gntpo04+bsdxHnbZ35Dbs8PPzgDjNdGseUSO8sre1u7PjSW4ULOLgqzYAB3fJk4YAbufMjORQexXGjR3EGmsrR+fQ2bPaJKMxmTbbguw9uzq47i27B21rh0ia586l87Lm63kSb+bbv4Y7scsYxyq9ar5VI5WsmWyaNrJhwmW6bOzCqyH5PnuCqMnPt7zUP5Q+m0OpssvmYt7gYBlEu7egB6rLsXJyRhu3Ax+QNjPJx+CbL9Hj/AJRWBYaNeKFDMOrDwVJkJxxDE0jsBjJXrKvt+SHMbzWf5OPwTZfo8f8AKKsdBWDpd0HDBs7RBGQXOHSOV2Z8EnD7Cp/zdZSTyYfBo8ziCN+SxBEckhg+1JBvCnIILFPnDOc8uQNWiq36TnO3hdbZ9Pq+ccQQ8HOPpn52Oznig5S6bcBnKMApQxKoJTCqoKsSpwpLBx1VyBKD+Jiua6UGMLcDYqSk7WcMRHw3GMAkAcQqdgJHIHkeQ6pulBDFRFlgjj5+Mzh2jSJerz3lHIb2ALy58vtx0o2MVMRJAl3ANz3oX4agY58VYpGHZjCjBzyDpOlXDpBGwA4SKjs/yiyEDm20MCy5A+cQefZyrgmkzZO5WZzFtD5jIV9rjkzHiKMkYx7MZ55qa1bVOAqu65Uhs4PYyo0mBy5ghGH5dvfUfb6/LJsRIV4h2q4MvVjlw7SoSEydm1QMDnxB2YNB0PpEyoVwWAdWVYiEXG1hzRn5kMcnrrzCMpDA1nXlrcM0LKVURKGK5J4khKhgDuHIIJFywIJlU9q1gzdIZYrd5miD8KOaaTMmCFjd8ouEIZtqkA8hy51lz61KgcPHEsgaML8sdrJJkA54W7eNrdQKc4XmMnaGN9zpuuNkhUsGPyikucuTgFgrrzUdYRtgDmdoA+rp9zhR1hL8liXiZESKEEiEMxZixV/pZLjLdUGs631v/wAk13JHgosjOin2xFgwUuEPMqcbgvaM4rrfUrpcI0EPHd9qBZyU27WYs7GIMuNpGAhySPr2hi+Y3AVeFHwnVsktLvDOY5kL4zzXeyNk4ZsElQQM98WjNmAOFfgyt1z2mHZJtHMk9VmUYJOdm78nTN0klG8iBdsaoZMy4O5pJYWVAEOdpjJBOMgjkPZLaTeyScRZUVJI32Ha+9TlEkBUlVPY4HMDmDQRFjp06iIMG4q8H5XiZCIqxiSMjOSWKv7CDuVs5AxkdGdPnh6szbgIIEUlix3LxN4bPaRuA3drDGeYJM9Sg8s0XTI5Old/M+C8MURjU/SaOJS4/IMj/wBdeGv0luo9Re/V2W54rPkknHM9Q57Vx1cd3LlV26f9Jp9P6S3F1ARuAiVlb5roYosq2PZyB/KAajF6X6ULrz77myG43mThec/I8Qktuxw8/O57ezn2csUFl8kNz5xb69LKyx8aPfIwUlU3rdFiFXJIGT1Rk8sVWp7aKy01prK984a4kktZQqMimExq5HDkUNuU4O8csPjvrM0XylWsK3mbOVpL7d5wRcADrGT72OF1QBIQOZ7BUbZ9LtPt4blLawkWaeCSDiyXO/YsgwcARgfX3+zPOguHR/TFuejVtA0wty96FWQqWw5dgo6vZknt5Ad4r55Yel8lrfW0USEXNtC484kVSX4ybN6Y7sE5+lkYwDmrP06szpX3L8zl2jrrJ5wMibmd2OH83cT1e7/evnTPp/DqVrCk9q3nsSBRcLKAGblu3Jw+akjOM8j2HtyFh8nrE9G9WJOSS5JPaTsTmaiPJFrc02p6bbSNujtzc8Mn5wWSJsrn2qCuQPZuPswB09G+nlpa6dLp/ms7rcD5Z/OFB3FVVuH8j1V5ZAOTz5k1DdBuktvYXhuzbySlCeCvGC7AwdCJDw8OdrdoC8xnHsoLn0d/+sm/17n+lLX3VNJtk1HU7yO/HndvxrhIljdCkqSKQGZ12SLk7SoJ3buVRFl0/sY9SbVFspuOWZwDcjaGcOrcuF2YYYHsxVK6Sap51dz3IXYJZGk25zt3HOM4GaD1GC6aXonfzPgvJdb2IGMs0sBPL8prl5PoI36L36SyiGM3B3SFGcJytuZVAWPPuFV3T+ntnHpTaW1nK0b7WkYXABMg2MSvyR2qWQHHPlyzXZpPT6xh06TTRZTGGYh5D5yMl8ICVPC5A7By5+2gw+kkSWenQxWl15xDeK7T4Uhcwy9RlVwHj5nac/O21bPLDy0bSMcsRx4x7Pkk7KqkHS/TorWa1h0+RVuDGJna63MUR9+FPDwp9nIdxOcVI9IPKLY3ltb2s1jPwrcBY9t0AcBQg3Hhc+QoJvpAnnvROG8uDvuYGwkh5uy8Uw7Sx5nK4J7ygJr3LT/vUf5i/wABWqvS7p011bxWMEK2tjD82JWLFiM9aRsDd2k9naSTk4xtVp/3qP8AMX+AoNXvLd+G7r/tf0oqotbQxdD7K91HUpLqBZXWaFVJZhhfN4DjqsPaTUh6rNI9zT9uT++g1OpW2Pqs0j3NP25P76eqzSPc0/bk/voNTqVtj6rNI9zT9uT++nqs0j3NP25P76DU6lbY+qzSPc0/bk/vrE1Tyd6NBHxGsQy70Q7Wckb2WPcflB1VLZJ9gBNBqzStoLvoHosdxFbmxy0oY7gz7UwCRvJkBG7BC4ByVPZWLqHQ/Ro5GiXTWmdWRMRv2u6u+0F51AKou45I5OmM55BrTStmrLoTpDSrDLpj20jgmMSvkSbeZCtFO67gOe0kEgEgEA4+6H0L0O5heZbIIqMVYSOwK4AfJxIRgoyuOfYwoNZKVsxpfQ7RJrM3vmDRxgSZSQuJFMTOjKVEh625Dyz3Vn6Z5OdGmiWVbIKGzlWd9yMCVZGxIQGVgVOCeYNBqxStpovJ5ozXEluLIb4445Cd74KyGVVA+UznMTZ5e0dvs7V8mWkcRk8xGAobfvbByWG0fKbsjbk5GOsME88BK+Tj8E2X6PH/ACirHVZg6DWAUKkcgUcgFuZgBjlgAS4GO6uQ6F2Xbtl+Kn8WgslYH3Ft92/hLu4vHzj/AO9t4e/87byqM9CLL6EvxU/i18HQmy+hL8VP4tBKPo0BYuYlLGRZicdsqgIr/lCgCkui27MztEhZnSVjjm0keNjHvK4GPyVFjoTZfQl+Kn8Wo19F00XgsiswmMQlUm5m2sCXG1TxvnjYTtxzGSM4bAWu406KRSroGUushDcxvUqynn2YKqf1Vjy6FbsrLs27pDMSjMjcU8i4dCGViMgkEZBI7CahbforYvJJGI5t0ZUMTczYO4Bhj5buNZXoRZfQl+Kn8WgkX0O3MTwGP5J42iZdzDMb53LyORnceY5jPKuV/o8U2d4bJ29ZJHjYbd2NrIwZThmHIjIYg5FRnoRZfQl+Kn8WsVOi1iZ2g4c29Y0kJ85mxhy6gD5bOcofZ7RQTsGjwouwKdmJAULsykStvfcrMQ2TnGRyBIGASKxo+jNsEKBZOZB3meUyggEDbMZOIuAzAAMMBmHtOcX0IsvoS/FT+LT0IsvoS/FT+LQSZ0eDaU2dUqqEZIyqFmX2/SZjntOeeayordVLsBgu25ufacKmfq6qqOXdUF6EWX0Jfip/FqG+5mm8QrwrkxrJwmm48/DEuQuzdxc8mIUsBtB5Egg4C90qh3enaZG8imO5KQkCaVZ5zHCSA3Xbi+xSrMQCFBBbaOdfb3TNNjeRDFcsIQDNIk85SHI3DeeL27SGIUEgEE4BFB4j5bvw3df9r+lHVFrbK98nGlNulktQ5xks0sjEgDvMmTyFR9z0C0RLVrtrMcFYjMcM+dgXf2b+3HsoNXaVtg3kt0gczZpj89/76h9N6IaFMYwtiypMCYZH4irMAC3UO/PNQWAYAsoJAIBIDWelbM2nQ/Q5HUCxYRu5RJjxBG7jOQp35A6pwxAVsDBORlZ9D9DkZQLFhG7FI5TxBHIwzkKd+cdU4YgBscicjIazUraLVegOiwBN1lueRtkcaGRmdsFsAb8DCqzEkgAA5Nc9M8nuizqStkAVYo6M0gaNxglWG/kcEEHsIZSCQQSGrVK2x9Vmke5p+3J/fT1WaR7mn7cn99BqdStsfVZpHuaftyf309Vmke5p+3J/fQanUrbH1WaR7mn7cn99PVZpHuaftyf30Gp1bt6f96j/ADF/gK8/6XeTbS4rC7mjtFWSO3mdG3v1WVGIPN8ciBXoGn/eo/zF/gKCC6Nf47VP9eH/AI8FWWq10a/x2qf68P8Ax4KstApSoA9LIfM5b3ZKUiZkaMJmQsG2AKobB3ZUrz5hgeVBP0rGiv42KrvUO67whYbivftznFclvIznDoduCcMOWezPPlmg76xNXsFnglgbksiMhPduBGR9YzmsbWtcjt+GCDJJJIIkjQruLkM/47qo6qk8yPqySAc6K6Riyq6sy8mAYEqf8wHZ+ugp1qktza3F4YttyREYkO5SWtQJApyAceccZeXap+uuYlAjgvHyqy3pmYlGBEeySOIspGV+TWLOfaasjazBuiQSIxlLKhVgQSoLNzB9gH8Ky/OE5HcuCARzHMHkD+TmP96CvXN8t1dWqwBnSGRppJSjBFHDljCqxABdjIOQzhQ2cZGYS1idYoLcIxW8iSNwVO1OGflSxA6paBmAyRkxqKva3cZIUOpZhuUBhll7wPaPrrlFOrZ2sGx24IOM8+ePqoKRDBNJElpFtR2vLydmkjZ0EcV1K6ghXQks7RkDcMqrdoqZ6PCeKea3nZHL4uI3jjMac+pIgVncghgrkluZmOOypSfV4V4QMi/KycKMg5DSbWfbkchyRu324HaRXbFeoQuWCljgAkAk8xyGefYf9qCBe/jg1K4aVtivbWwUkHBKvebgCB2jcv8AuKwdcJkkupIw7RtaW2SgbLxiW4MirjrE8MtyHPny5kVcuMv0h247fb3fl+qsPS9WinhgmU7RPGsiIxAYqwDdgJ5gHnjNBStWS2aCcWEQEJ8347RxFrcorkMvCjdOIyqvyirzKBVOfm10xWqmK8KTQSRNHErra27wxbt5XIbjOplABVtuGAVM4wtX+01KKROIrjZuZMnl1lYoRz9u4EVkcVd23I3Yztzzx347cUFL1jSYI3vEjjaFJLNN/m8YLHDSLu2D74QvaOZIyOfZULAf/LXaWgtmBEDPcWMbiJ04pEqmFHI4oh3bhG+9gQMrhK9NkmVcBmAJOBk4ye4d5pxlyV3DcBkjPMDvI7vroKZ0MgQXTmGa1aPhYdLO1aGLfuUKXbjOnEUB12gBsHrfNUVl6jpvHvrmPcUcWtq0cgHOOVZLwq478HtHYQSDyJqwXupxxxtKWyq4HV5klsBQPrJIx+XurvjnB5Hk2AxUkZUHvwT9Yz2cqCgy3jyR3MksTJJFd2RmUAkLwmgZ3TllowoLhsfN54HMVz1DUIria/aJ+JH5tZLvUna2Zbpsow+cMMOsp7cjOQavgmX6Q7cdvt7vy19MygFiw2jtOeQx25NBSz0Zs2u7yA28Rg82gk4W3qCV2u0aUJ80SlUUcQDdgdvM1GxNZvJA+o8N1OnW7AzjMZcmTJO7qcQ56uetzfb+NXo/EHeOf103DOM8+6g8rulY+bi9e2itfNl4P3QgaVS++Tk+6ZFWcQ8HO/LfP2/j5nNGsEllsxPi5AtrllaSIqMcaBkwkhY4VdoUsSSFVs5OavIYHsrot72NwxVgQrFGPZhlOCOf10Hyx4eG4W3G9923/qZO/P17s5qh6jJyuLCG5CF5mxbcL/zIaWQO0itxCDbkuz7tnJCRuUjIvt7eJEu+Rgq7lXJ+k7BFH62YD9dfLW+SQuFPNGKEHvGCcd45jnQUXpFdbWvrWK4VHmDYtXi+WmkkjVQbV9+DGxwCTG21hISQBy5avc+byXUKXAR5UDGBot01xJwVjDWbcTBzsVcFHwysSMGr+rA9hzTeM4yM91BCi3uI4eGxiaJINpPW3khME9uPnf8AtVc1fSXGjSP51cMBZE7Dw9p+TztOIgcezkc/XV9DjvFYl5qSRlQcksrsMe0IMnnnFBxmimZ2VuGbZgRjrbyCMEduO3P6qpeiXRnexiS6WcQSbmjWLhywRrFLHi867ASZZU2gR5JYgEKQPQQ4/XjOKxr7UEiUOx6pkjj5c+tI6xL/APk4oKJavvENjDcqUhuIttuISs8McEgcrcHiHEe1NqttTdmPm2cN8sn3i3sYbkbIbiLFuIiJ4Y4H3lbpuI3U2ptDbV3EpzbOGv0t6ivGnaZCQuOY6o3Hn+QVkKwPYcigq/SjUYtsNwk6xGOd4+Oyb4Y2w6Ok/XQquRtzuGHCc/Ye3obuY3U5fipLMGSQDakgWKJC8YycIWVgObZC53EEVOXV9HGu92CqGVc/5mYIo5d7ED9dd+4Zxnn3UH2lcQ47xXRBfxu0iq3OJgr+wAlVcczyPVdeY76DJpXzcKxo79GkeIHrIqMx9mH3AYPt+YaDKpSlBBdO/wAF336JP/TepXT/AL1H+Yv8BUV07/Bd9+iT/wBN6ldP+9R/mL/AUEF0a/x2qf68P/Hgqy1BXnRG1klknYTLJIQXMd1NGGKqEBKxyqudqgdnsrq9C7Xvuvjrnx6CxVTV6NT7QmUCFHZgG7ZtssagjbzUrIhzyIMK9ueUh6F2vfdfHXPj09C7Xvuvjrnx6DB+4Nz5wjYRUWSJyVKDcFSNGLfJcRpOqyjrhdmPyV9foxILZY0EQlFvLGT2BpGeJ1yQuduVbJxkZ7Dms30Lte+6+OufHp6F2vfdfHXPj0GM+hzS3KTyRxqouVmKltxCC3kh+jjdvZeXZgZz7KjB0UuXYlxEB5tPFsyoQvI8D7FCQgiFuGwJcu3XOR3znoXa9918dc+PT0Lte+6+OufHoOltJlaWKbzeGLbKchSC20xGPex2gEg4GB+Kq8/YuFF0duGhjidIwI7eKA9fcHMckbMcbfmlUOM8+eCBUn6F2vfdfHXPj09C7Xvuvjrnx6DGk0KXzpmwDE08cqsHVeGqLGNmBHvJyh5BgpVyDyypkdJ0fhWXm+xN5jKsByVmIOcsBnnnme2sf0Lte+6+OufHp6F2vfdfHXPj0EVZ9HrhWgcopSK5WXY3D344U8JO9EVXC74yu7r4Q5JOBWLHoMxlnh4K7ntIoxMcfIsZb19yEqdxXKNgc9wj/KJ/0Lte+6+OufHp6F2vfdfHXPj0HX9y7jjgBE4S3fnBcvzKNGy4ChfnBjzycY5g+wQ9l0YuRFaRMsYMKWW5hs58AxF1YtGzlgVbbtKjmOfbU56F2vfdfHXPj09C7Xvuvjrnx6CGuOjNwUQKCmx7gFYzD1xK4dX+WhdcY5HkGH1isu10GdLmJwgwvDLOzrKDtjSJm60YkSXaGUbCFIbcRlmFZ3oXa9918dc+PT0Lte+6+OufHoPuuaa7zM4gjuVeIRqsjACJ1Z2Lc1J2vuXcV5jhLyPs6U0eXjA8NAVlmkM+RukSQSBY+XWyN6DrZXES49mO30Lte+6+OufHp6F2vfdfHXPj0EMOhpMIiaCEjzayjZSFIMkLuXyMYOFbAPtyRUguhyB8CNciWeQz5ALxyCQJFy6x270TDdXESkHIAGT6F2vfdfHXPj09C7Xvuvjrnx6CLvuijm1eKOONZPMODHjA23GDhgcciGwdw7s1k32hyB5OFChia4WTaqpkAQ8Pciv1A+8KMsD1QeWcVl+hdr33Xx1z49PQu177r4658egg5eiMj2k8TRRbzZPBEDtIWTdOV2kKoUdaMghVA7hjAlbrRpDJJiFGlZ2ZLokAxAxlABjr7lyVAHLBzntFd/oXa9918dc+PT0Lte+6+OufHoOHRXR3hd2KugMaLgtDjK5+asMSZABwGbmRjqisSHRDGznzRZE85lkKLwxxeIMrKAWAYrkoQ+DzbGeWc70Lte+6+OufHp6F2vfdfHXPj0HRq+hu+mpbGJJXRoGMXIqVjljkaNS+FPUUoN2AeWcAnHCTo9JxllQLG/nUkjSDG4RNbyxLnvxIyHbn2Z9lZXoXa9918dc+PT0Lte+6+OufHoOnopozwyFnV1IiWMkmHDleYKiGNWZR1sNIQ3WbqjOaxbzSp2uuMYgqpLKzMOHh42hkjU5wZWbmgIJQDHIMADUh6F2vfdfHXPj09C7Xvuvjrnx6CrPpLCxgItVjH/8AnoycjxyJ4GJbA+aoLc3Geu+QAMmXvuj80kUoSJYhIt1thyo4ZljVADtJXLOGc4yAXPM9pkvQu177r4658enoXa9918dc+PQdY011nJ81R5CxkW5ZwNo2bAv/AFA3MrgDbtycgnbUDH0YnKOPN1RWFnmI8JVPm84kdQIwepszt3MxwSDt7DYvQu177r4658enoXa9918dc+PQRkvR2d0k4aC3EjTMke5RweJCI+ewMoLSBnO3cAXJ5nNS3RbTWiMrFHjD7MI5i5bQRySBAijsGckkAZwABXD0Lte+6+OufHp6F2vfdfHXPj0FcHRmZoZUa1BXMJMcvBd5OFKsmyORcCSPZxArThXJbrYy1STaNO17HMIRGsc8jsw4YEkbQvEpyCZGYEoCG2qNvIMFU1I+hdr33Xx1z49PQu177r4658egiLfonIltDEI4wVtIYp1XbiZomiZomJGGDqJUy3L5Q95rti0mUcV1tQqS3SS8LMRdE4KR7tpbhBg45825ZIySKkvQu177r4658enoXa9918dc+PQRVh0YmEbB0j4gsooEywOHRrjcgZVXahV1XcqjkTgDGK43GhSMZJVtGiQ8BkijkiDgxrMCdjboGOXUbGbbjrBgyipf0Lte+6+OufHp6F2vfdfHXPj0ErosDRwRxsqKUULtQYVQOQAA5DAwMDl3cqzarvoXa9918dc+PT0Lte+6+OufHoO3p3+C779En/pvUrp/3qP8xf4CoOboNZupRvOWRgVZTfXJDA8iCDNggjlirFGgUBR2AYH5BQcqUpQKUpQKUpQKUpQKUpQKUpQKUpQKUpQKUpQKUpQKUpQKUpQKUpQKUpQKUpQKUpQKUpQKUpQKUpQKUpQKUpQKUpQKUpQKUpQf/9k="/>
          <p:cNvSpPr>
            <a:spLocks noChangeAspect="1" noChangeArrowheads="1"/>
          </p:cNvSpPr>
          <p:nvPr/>
        </p:nvSpPr>
        <p:spPr bwMode="auto">
          <a:xfrm>
            <a:off x="155575" y="-669925"/>
            <a:ext cx="4086225" cy="140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BEHIND A STRUCTURAL PERFORMANCE LABEL:</a:t>
            </a:r>
            <a:r>
              <a:rPr lang="en-US" dirty="0" smtClean="0"/>
              <a:t/>
            </a:r>
            <a:br>
              <a:rPr lang="en-US" dirty="0" smtClean="0"/>
            </a:br>
            <a:r>
              <a:rPr lang="en-US" dirty="0" smtClean="0"/>
              <a:t>AAMA GOLD EXAMPLE</a:t>
            </a:r>
            <a:endParaRPr lang="en-US" dirty="0"/>
          </a:p>
        </p:txBody>
      </p:sp>
      <p:grpSp>
        <p:nvGrpSpPr>
          <p:cNvPr id="2" name="Group 42"/>
          <p:cNvGrpSpPr/>
          <p:nvPr/>
        </p:nvGrpSpPr>
        <p:grpSpPr>
          <a:xfrm>
            <a:off x="3429000" y="1676400"/>
            <a:ext cx="2160175" cy="550536"/>
            <a:chOff x="228599" y="2360381"/>
            <a:chExt cx="2160175" cy="550536"/>
          </a:xfrm>
          <a:solidFill>
            <a:srgbClr val="FFC000"/>
          </a:solidFill>
        </p:grpSpPr>
        <p:sp>
          <p:nvSpPr>
            <p:cNvPr id="44" name="Rounded Rectangle 43"/>
            <p:cNvSpPr/>
            <p:nvPr/>
          </p:nvSpPr>
          <p:spPr>
            <a:xfrm>
              <a:off x="228599" y="2360381"/>
              <a:ext cx="2136357" cy="550536"/>
            </a:xfrm>
            <a:prstGeom prst="roundRect">
              <a:avLst>
                <a:gd name="adj" fmla="val 10000"/>
              </a:avLst>
            </a:prstGeom>
            <a:grpFill/>
          </p:spPr>
          <p:style>
            <a:lnRef idx="2">
              <a:schemeClr val="accent6"/>
            </a:lnRef>
            <a:fillRef idx="1">
              <a:schemeClr val="lt1"/>
            </a:fillRef>
            <a:effectRef idx="0">
              <a:schemeClr val="accent6"/>
            </a:effectRef>
            <a:fontRef idx="minor">
              <a:schemeClr val="dk1"/>
            </a:fontRef>
          </p:style>
        </p:sp>
        <p:sp>
          <p:nvSpPr>
            <p:cNvPr id="45" name="Rounded Rectangle 5"/>
            <p:cNvSpPr/>
            <p:nvPr/>
          </p:nvSpPr>
          <p:spPr>
            <a:xfrm>
              <a:off x="284667" y="2376506"/>
              <a:ext cx="2104107" cy="518286"/>
            </a:xfrm>
            <a:prstGeom prst="rect">
              <a:avLst/>
            </a:prstGeom>
            <a:grpFill/>
          </p:spPr>
          <p:style>
            <a:lnRef idx="2">
              <a:schemeClr val="accent6"/>
            </a:lnRef>
            <a:fillRef idx="1">
              <a:schemeClr val="lt1"/>
            </a:fillRef>
            <a:effectRef idx="0">
              <a:schemeClr val="accent6"/>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400" kern="1200" dirty="0" smtClean="0"/>
                <a:t>AAMA Gold Label</a:t>
              </a:r>
            </a:p>
          </p:txBody>
        </p:sp>
      </p:grpSp>
      <p:sp>
        <p:nvSpPr>
          <p:cNvPr id="10" name="Rounded Rectangle 5"/>
          <p:cNvSpPr/>
          <p:nvPr/>
        </p:nvSpPr>
        <p:spPr>
          <a:xfrm>
            <a:off x="457200" y="2743200"/>
            <a:ext cx="2104107" cy="51828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400" kern="1200" dirty="0" smtClean="0"/>
              <a:t>Manufacturin</a:t>
            </a:r>
            <a:r>
              <a:rPr lang="en-US" sz="1400" dirty="0" smtClean="0"/>
              <a:t>g/Plant Controls</a:t>
            </a:r>
            <a:endParaRPr lang="en-US" sz="1400" kern="1200" dirty="0" smtClean="0"/>
          </a:p>
        </p:txBody>
      </p:sp>
      <p:sp>
        <p:nvSpPr>
          <p:cNvPr id="13" name="Rounded Rectangle 5"/>
          <p:cNvSpPr/>
          <p:nvPr/>
        </p:nvSpPr>
        <p:spPr>
          <a:xfrm>
            <a:off x="3561268" y="2683125"/>
            <a:ext cx="2104107" cy="51828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400" kern="1200" dirty="0" smtClean="0"/>
              <a:t>Physical Testing</a:t>
            </a:r>
          </a:p>
        </p:txBody>
      </p:sp>
      <p:sp>
        <p:nvSpPr>
          <p:cNvPr id="16" name="Rounded Rectangle 5"/>
          <p:cNvSpPr/>
          <p:nvPr/>
        </p:nvSpPr>
        <p:spPr>
          <a:xfrm>
            <a:off x="6629400" y="2667000"/>
            <a:ext cx="2104107" cy="518286"/>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400" kern="1200" dirty="0" smtClean="0"/>
              <a:t>Thermal Certification</a:t>
            </a:r>
          </a:p>
        </p:txBody>
      </p:sp>
      <p:grpSp>
        <p:nvGrpSpPr>
          <p:cNvPr id="17" name="Group 42"/>
          <p:cNvGrpSpPr/>
          <p:nvPr/>
        </p:nvGrpSpPr>
        <p:grpSpPr>
          <a:xfrm>
            <a:off x="3048001" y="3505200"/>
            <a:ext cx="1523999" cy="550536"/>
            <a:chOff x="228599" y="2360381"/>
            <a:chExt cx="2160175" cy="550536"/>
          </a:xfrm>
        </p:grpSpPr>
        <p:sp>
          <p:nvSpPr>
            <p:cNvPr id="18" name="Rounded Rectangle 17"/>
            <p:cNvSpPr/>
            <p:nvPr/>
          </p:nvSpPr>
          <p:spPr>
            <a:xfrm>
              <a:off x="228599" y="2360381"/>
              <a:ext cx="2136357" cy="550536"/>
            </a:xfrm>
            <a:prstGeom prst="roundRect">
              <a:avLst>
                <a:gd name="adj" fmla="val 10000"/>
              </a:avLst>
            </a:prstGeom>
          </p:spPr>
          <p:style>
            <a:lnRef idx="2">
              <a:schemeClr val="accent4"/>
            </a:lnRef>
            <a:fillRef idx="1">
              <a:schemeClr val="lt1"/>
            </a:fillRef>
            <a:effectRef idx="0">
              <a:schemeClr val="accent4"/>
            </a:effectRef>
            <a:fontRef idx="minor">
              <a:schemeClr val="dk1"/>
            </a:fontRef>
          </p:style>
        </p:sp>
        <p:sp>
          <p:nvSpPr>
            <p:cNvPr id="19" name="Rounded Rectangle 5"/>
            <p:cNvSpPr/>
            <p:nvPr/>
          </p:nvSpPr>
          <p:spPr>
            <a:xfrm>
              <a:off x="284667" y="2376506"/>
              <a:ext cx="2104107" cy="518286"/>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400" kern="1200" dirty="0" smtClean="0"/>
                <a:t>Full Window</a:t>
              </a:r>
            </a:p>
          </p:txBody>
        </p:sp>
      </p:grpSp>
      <p:sp>
        <p:nvSpPr>
          <p:cNvPr id="20" name="Rounded Rectangle 5"/>
          <p:cNvSpPr/>
          <p:nvPr/>
        </p:nvSpPr>
        <p:spPr>
          <a:xfrm>
            <a:off x="3352800" y="4343400"/>
            <a:ext cx="1447800" cy="5182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Initial Test (every type, every class)</a:t>
            </a:r>
          </a:p>
        </p:txBody>
      </p:sp>
      <p:sp>
        <p:nvSpPr>
          <p:cNvPr id="21" name="Rounded Rectangle 5"/>
          <p:cNvSpPr/>
          <p:nvPr/>
        </p:nvSpPr>
        <p:spPr>
          <a:xfrm>
            <a:off x="3352800" y="5029200"/>
            <a:ext cx="1447800" cy="5944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Renewal Certification (every 4 years)</a:t>
            </a:r>
          </a:p>
        </p:txBody>
      </p:sp>
      <p:sp>
        <p:nvSpPr>
          <p:cNvPr id="22" name="Rounded Rectangle 5"/>
          <p:cNvSpPr/>
          <p:nvPr/>
        </p:nvSpPr>
        <p:spPr>
          <a:xfrm>
            <a:off x="3352800" y="5791200"/>
            <a:ext cx="15240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Random In-Line Product Testing (during audits or mfr. QC </a:t>
            </a:r>
            <a:r>
              <a:rPr lang="en-US" sz="1300" kern="1200" dirty="0" err="1" smtClean="0"/>
              <a:t>prog</a:t>
            </a:r>
            <a:r>
              <a:rPr lang="en-US" sz="1300" kern="1200" dirty="0" smtClean="0"/>
              <a:t>. cycle)</a:t>
            </a:r>
          </a:p>
        </p:txBody>
      </p:sp>
      <p:grpSp>
        <p:nvGrpSpPr>
          <p:cNvPr id="23" name="Group 42"/>
          <p:cNvGrpSpPr/>
          <p:nvPr/>
        </p:nvGrpSpPr>
        <p:grpSpPr>
          <a:xfrm>
            <a:off x="4876800" y="3505200"/>
            <a:ext cx="1447800" cy="550536"/>
            <a:chOff x="228599" y="2360381"/>
            <a:chExt cx="2160175" cy="550536"/>
          </a:xfrm>
        </p:grpSpPr>
        <p:sp>
          <p:nvSpPr>
            <p:cNvPr id="24" name="Rounded Rectangle 23"/>
            <p:cNvSpPr/>
            <p:nvPr/>
          </p:nvSpPr>
          <p:spPr>
            <a:xfrm>
              <a:off x="228599" y="2360381"/>
              <a:ext cx="2136357" cy="550536"/>
            </a:xfrm>
            <a:prstGeom prst="roundRect">
              <a:avLst>
                <a:gd name="adj" fmla="val 10000"/>
              </a:avLst>
            </a:prstGeom>
          </p:spPr>
          <p:style>
            <a:lnRef idx="2">
              <a:schemeClr val="accent4"/>
            </a:lnRef>
            <a:fillRef idx="1">
              <a:schemeClr val="lt1"/>
            </a:fillRef>
            <a:effectRef idx="0">
              <a:schemeClr val="accent4"/>
            </a:effectRef>
            <a:fontRef idx="minor">
              <a:schemeClr val="dk1"/>
            </a:fontRef>
          </p:style>
        </p:sp>
        <p:sp>
          <p:nvSpPr>
            <p:cNvPr id="25" name="Rounded Rectangle 5"/>
            <p:cNvSpPr/>
            <p:nvPr/>
          </p:nvSpPr>
          <p:spPr>
            <a:xfrm>
              <a:off x="284667" y="2376506"/>
              <a:ext cx="2104107" cy="518286"/>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400" kern="1200" dirty="0" smtClean="0"/>
                <a:t>Components Testing</a:t>
              </a:r>
            </a:p>
          </p:txBody>
        </p:sp>
      </p:grpSp>
      <p:sp>
        <p:nvSpPr>
          <p:cNvPr id="26" name="Rounded Rectangle 5"/>
          <p:cNvSpPr/>
          <p:nvPr/>
        </p:nvSpPr>
        <p:spPr>
          <a:xfrm>
            <a:off x="5257800" y="4267200"/>
            <a:ext cx="12954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Verified Component Database  (suppliers)</a:t>
            </a:r>
          </a:p>
        </p:txBody>
      </p:sp>
      <p:sp>
        <p:nvSpPr>
          <p:cNvPr id="27" name="Rounded Rectangle 5"/>
          <p:cNvSpPr/>
          <p:nvPr/>
        </p:nvSpPr>
        <p:spPr>
          <a:xfrm>
            <a:off x="5257800" y="5181600"/>
            <a:ext cx="12954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IG Certification</a:t>
            </a:r>
          </a:p>
          <a:p>
            <a:pPr lvl="0" algn="ctr" defTabSz="622300">
              <a:lnSpc>
                <a:spcPct val="90000"/>
              </a:lnSpc>
              <a:spcBef>
                <a:spcPct val="0"/>
              </a:spcBef>
            </a:pPr>
            <a:r>
              <a:rPr lang="en-US" sz="1300" kern="1200" dirty="0" smtClean="0"/>
              <a:t>ASTM E 2190 (by window mfg. or IG supplier)</a:t>
            </a:r>
          </a:p>
        </p:txBody>
      </p:sp>
      <p:sp>
        <p:nvSpPr>
          <p:cNvPr id="28" name="Rounded Rectangle 5"/>
          <p:cNvSpPr/>
          <p:nvPr/>
        </p:nvSpPr>
        <p:spPr>
          <a:xfrm>
            <a:off x="7696200" y="3429000"/>
            <a:ext cx="1295400" cy="609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NFRC Certification</a:t>
            </a:r>
          </a:p>
        </p:txBody>
      </p:sp>
      <p:sp>
        <p:nvSpPr>
          <p:cNvPr id="30" name="Rounded Rectangle 5"/>
          <p:cNvSpPr/>
          <p:nvPr/>
        </p:nvSpPr>
        <p:spPr>
          <a:xfrm>
            <a:off x="7924800" y="4343400"/>
            <a:ext cx="106680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Simulation</a:t>
            </a:r>
          </a:p>
        </p:txBody>
      </p:sp>
      <p:sp>
        <p:nvSpPr>
          <p:cNvPr id="31" name="Rounded Rectangle 5"/>
          <p:cNvSpPr/>
          <p:nvPr/>
        </p:nvSpPr>
        <p:spPr>
          <a:xfrm>
            <a:off x="7924800" y="5105400"/>
            <a:ext cx="1066800"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Full-Window Physical Test (every 4 years)</a:t>
            </a:r>
          </a:p>
        </p:txBody>
      </p:sp>
      <p:sp>
        <p:nvSpPr>
          <p:cNvPr id="34" name="Rounded Rectangle 5"/>
          <p:cNvSpPr/>
          <p:nvPr/>
        </p:nvSpPr>
        <p:spPr>
          <a:xfrm>
            <a:off x="228600" y="3505200"/>
            <a:ext cx="1484443" cy="518286"/>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400" kern="1200" dirty="0" smtClean="0"/>
              <a:t>Plant Inspections (2x per year)</a:t>
            </a:r>
          </a:p>
        </p:txBody>
      </p:sp>
      <p:sp>
        <p:nvSpPr>
          <p:cNvPr id="35" name="Rounded Rectangle 5"/>
          <p:cNvSpPr/>
          <p:nvPr/>
        </p:nvSpPr>
        <p:spPr>
          <a:xfrm>
            <a:off x="304800" y="5410200"/>
            <a:ext cx="1484443"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Verified Component Compliance Review</a:t>
            </a:r>
          </a:p>
        </p:txBody>
      </p:sp>
      <p:sp>
        <p:nvSpPr>
          <p:cNvPr id="37" name="Rounded Rectangle 5"/>
          <p:cNvSpPr/>
          <p:nvPr/>
        </p:nvSpPr>
        <p:spPr>
          <a:xfrm>
            <a:off x="304800" y="4648200"/>
            <a:ext cx="1484443"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Quality Assurance Program Inspection</a:t>
            </a:r>
          </a:p>
        </p:txBody>
      </p:sp>
      <p:sp>
        <p:nvSpPr>
          <p:cNvPr id="38" name="Rounded Rectangle 5"/>
          <p:cNvSpPr/>
          <p:nvPr/>
        </p:nvSpPr>
        <p:spPr>
          <a:xfrm>
            <a:off x="1828800" y="3962400"/>
            <a:ext cx="1066800" cy="609600"/>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Equipment Calibration</a:t>
            </a:r>
          </a:p>
        </p:txBody>
      </p:sp>
      <p:sp>
        <p:nvSpPr>
          <p:cNvPr id="39" name="Rounded Rectangle 5"/>
          <p:cNvSpPr/>
          <p:nvPr/>
        </p:nvSpPr>
        <p:spPr>
          <a:xfrm>
            <a:off x="304800" y="6172200"/>
            <a:ext cx="1484443"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1300" kern="1200" dirty="0" smtClean="0"/>
              <a:t>IG Certification </a:t>
            </a:r>
            <a:r>
              <a:rPr lang="en-US" sz="1300" kern="1200" dirty="0" err="1" smtClean="0"/>
              <a:t>Prog</a:t>
            </a:r>
            <a:r>
              <a:rPr lang="en-US" sz="1300" kern="1200" dirty="0" smtClean="0"/>
              <a:t>. </a:t>
            </a:r>
            <a:r>
              <a:rPr lang="en-US" sz="1300" kern="1200" dirty="0" err="1" smtClean="0"/>
              <a:t>Reqmnts</a:t>
            </a:r>
            <a:endParaRPr lang="en-US" sz="1300" kern="1200" dirty="0" smtClean="0"/>
          </a:p>
        </p:txBody>
      </p:sp>
      <p:cxnSp>
        <p:nvCxnSpPr>
          <p:cNvPr id="41" name="Elbow Connector 40"/>
          <p:cNvCxnSpPr>
            <a:stCxn id="45" idx="2"/>
            <a:endCxn id="13" idx="0"/>
          </p:cNvCxnSpPr>
          <p:nvPr/>
        </p:nvCxnSpPr>
        <p:spPr>
          <a:xfrm rot="16200000" flipH="1">
            <a:off x="4339065" y="2408868"/>
            <a:ext cx="472314" cy="76200"/>
          </a:xfrm>
          <a:prstGeom prst="bentConnector3">
            <a:avLst>
              <a:gd name="adj1" fmla="val 50000"/>
            </a:avLst>
          </a:prstGeom>
        </p:spPr>
        <p:style>
          <a:lnRef idx="3">
            <a:schemeClr val="accent6"/>
          </a:lnRef>
          <a:fillRef idx="0">
            <a:schemeClr val="accent6"/>
          </a:fillRef>
          <a:effectRef idx="2">
            <a:schemeClr val="accent6"/>
          </a:effectRef>
          <a:fontRef idx="minor">
            <a:schemeClr val="tx1"/>
          </a:fontRef>
        </p:style>
      </p:cxnSp>
      <p:cxnSp>
        <p:nvCxnSpPr>
          <p:cNvPr id="46" name="Elbow Connector 45"/>
          <p:cNvCxnSpPr>
            <a:stCxn id="45" idx="2"/>
            <a:endCxn id="10" idx="0"/>
          </p:cNvCxnSpPr>
          <p:nvPr/>
        </p:nvCxnSpPr>
        <p:spPr>
          <a:xfrm rot="5400000">
            <a:off x="2756994" y="963071"/>
            <a:ext cx="532389" cy="3027868"/>
          </a:xfrm>
          <a:prstGeom prst="bentConnector3">
            <a:avLst>
              <a:gd name="adj1" fmla="val 50000"/>
            </a:avLst>
          </a:prstGeom>
        </p:spPr>
        <p:style>
          <a:lnRef idx="3">
            <a:schemeClr val="accent6"/>
          </a:lnRef>
          <a:fillRef idx="0">
            <a:schemeClr val="accent6"/>
          </a:fillRef>
          <a:effectRef idx="2">
            <a:schemeClr val="accent6"/>
          </a:effectRef>
          <a:fontRef idx="minor">
            <a:schemeClr val="tx1"/>
          </a:fontRef>
        </p:style>
      </p:cxnSp>
      <p:cxnSp>
        <p:nvCxnSpPr>
          <p:cNvPr id="48" name="Elbow Connector 47"/>
          <p:cNvCxnSpPr>
            <a:stCxn id="45" idx="2"/>
            <a:endCxn id="16" idx="0"/>
          </p:cNvCxnSpPr>
          <p:nvPr/>
        </p:nvCxnSpPr>
        <p:spPr>
          <a:xfrm rot="16200000" flipH="1">
            <a:off x="5881194" y="866739"/>
            <a:ext cx="456189" cy="3144332"/>
          </a:xfrm>
          <a:prstGeom prst="bentConnector3">
            <a:avLst>
              <a:gd name="adj1" fmla="val 50000"/>
            </a:avLst>
          </a:prstGeom>
        </p:spPr>
        <p:style>
          <a:lnRef idx="3">
            <a:schemeClr val="accent6"/>
          </a:lnRef>
          <a:fillRef idx="0">
            <a:schemeClr val="accent6"/>
          </a:fillRef>
          <a:effectRef idx="2">
            <a:schemeClr val="accent6"/>
          </a:effectRef>
          <a:fontRef idx="minor">
            <a:schemeClr val="tx1"/>
          </a:fontRef>
        </p:style>
      </p:cxnSp>
      <p:cxnSp>
        <p:nvCxnSpPr>
          <p:cNvPr id="52" name="Elbow Connector 51"/>
          <p:cNvCxnSpPr>
            <a:stCxn id="10" idx="2"/>
            <a:endCxn id="34" idx="0"/>
          </p:cNvCxnSpPr>
          <p:nvPr/>
        </p:nvCxnSpPr>
        <p:spPr>
          <a:xfrm rot="5400000">
            <a:off x="1118181" y="3114127"/>
            <a:ext cx="243714" cy="538432"/>
          </a:xfrm>
          <a:prstGeom prst="bentConnector3">
            <a:avLst>
              <a:gd name="adj1" fmla="val 50000"/>
            </a:avLst>
          </a:prstGeom>
        </p:spPr>
        <p:style>
          <a:lnRef idx="2">
            <a:schemeClr val="accent5"/>
          </a:lnRef>
          <a:fillRef idx="0">
            <a:schemeClr val="accent5"/>
          </a:fillRef>
          <a:effectRef idx="1">
            <a:schemeClr val="accent5"/>
          </a:effectRef>
          <a:fontRef idx="minor">
            <a:schemeClr val="tx1"/>
          </a:fontRef>
        </p:style>
      </p:cxnSp>
      <p:cxnSp>
        <p:nvCxnSpPr>
          <p:cNvPr id="54" name="Elbow Connector 53"/>
          <p:cNvCxnSpPr>
            <a:stCxn id="10" idx="2"/>
            <a:endCxn id="38" idx="0"/>
          </p:cNvCxnSpPr>
          <p:nvPr/>
        </p:nvCxnSpPr>
        <p:spPr>
          <a:xfrm rot="16200000" flipH="1">
            <a:off x="1585270" y="3185470"/>
            <a:ext cx="700914" cy="852946"/>
          </a:xfrm>
          <a:prstGeom prst="bentConnector3">
            <a:avLst>
              <a:gd name="adj1" fmla="val 15755"/>
            </a:avLst>
          </a:prstGeom>
        </p:spPr>
        <p:style>
          <a:lnRef idx="2">
            <a:schemeClr val="accent5"/>
          </a:lnRef>
          <a:fillRef idx="0">
            <a:schemeClr val="accent5"/>
          </a:fillRef>
          <a:effectRef idx="1">
            <a:schemeClr val="accent5"/>
          </a:effectRef>
          <a:fontRef idx="minor">
            <a:schemeClr val="tx1"/>
          </a:fontRef>
        </p:style>
      </p:cxnSp>
      <p:cxnSp>
        <p:nvCxnSpPr>
          <p:cNvPr id="57" name="Elbow Connector 56"/>
          <p:cNvCxnSpPr>
            <a:stCxn id="13" idx="2"/>
            <a:endCxn id="19" idx="0"/>
          </p:cNvCxnSpPr>
          <p:nvPr/>
        </p:nvCxnSpPr>
        <p:spPr>
          <a:xfrm rot="5400000">
            <a:off x="4061594" y="2969597"/>
            <a:ext cx="319914" cy="783543"/>
          </a:xfrm>
          <a:prstGeom prst="bentConnector3">
            <a:avLst>
              <a:gd name="adj1" fmla="val 50000"/>
            </a:avLst>
          </a:prstGeom>
        </p:spPr>
        <p:style>
          <a:lnRef idx="2">
            <a:schemeClr val="accent5"/>
          </a:lnRef>
          <a:fillRef idx="0">
            <a:schemeClr val="accent5"/>
          </a:fillRef>
          <a:effectRef idx="1">
            <a:schemeClr val="accent5"/>
          </a:effectRef>
          <a:fontRef idx="minor">
            <a:schemeClr val="tx1"/>
          </a:fontRef>
        </p:style>
      </p:cxnSp>
      <p:cxnSp>
        <p:nvCxnSpPr>
          <p:cNvPr id="59" name="Elbow Connector 58"/>
          <p:cNvCxnSpPr>
            <a:stCxn id="13" idx="2"/>
            <a:endCxn id="25" idx="0"/>
          </p:cNvCxnSpPr>
          <p:nvPr/>
        </p:nvCxnSpPr>
        <p:spPr>
          <a:xfrm rot="16200000" flipH="1">
            <a:off x="4956448" y="2858284"/>
            <a:ext cx="319914" cy="1006167"/>
          </a:xfrm>
          <a:prstGeom prst="bentConnector3">
            <a:avLst>
              <a:gd name="adj1" fmla="val 50000"/>
            </a:avLst>
          </a:prstGeom>
        </p:spPr>
        <p:style>
          <a:lnRef idx="2">
            <a:schemeClr val="accent5"/>
          </a:lnRef>
          <a:fillRef idx="0">
            <a:schemeClr val="accent5"/>
          </a:fillRef>
          <a:effectRef idx="1">
            <a:schemeClr val="accent5"/>
          </a:effectRef>
          <a:fontRef idx="minor">
            <a:schemeClr val="tx1"/>
          </a:fontRef>
        </p:style>
      </p:cxnSp>
      <p:cxnSp>
        <p:nvCxnSpPr>
          <p:cNvPr id="61" name="Elbow Connector 60"/>
          <p:cNvCxnSpPr>
            <a:stCxn id="16" idx="2"/>
            <a:endCxn id="28" idx="0"/>
          </p:cNvCxnSpPr>
          <p:nvPr/>
        </p:nvCxnSpPr>
        <p:spPr>
          <a:xfrm rot="16200000" flipH="1">
            <a:off x="7890820" y="2975920"/>
            <a:ext cx="243714" cy="662446"/>
          </a:xfrm>
          <a:prstGeom prst="bentConnector3">
            <a:avLst>
              <a:gd name="adj1" fmla="val 50000"/>
            </a:avLst>
          </a:prstGeom>
        </p:spPr>
        <p:style>
          <a:lnRef idx="2">
            <a:schemeClr val="accent5"/>
          </a:lnRef>
          <a:fillRef idx="0">
            <a:schemeClr val="accent5"/>
          </a:fillRef>
          <a:effectRef idx="1">
            <a:schemeClr val="accent5"/>
          </a:effectRef>
          <a:fontRef idx="minor">
            <a:schemeClr val="tx1"/>
          </a:fontRef>
        </p:style>
      </p:cxnSp>
      <p:cxnSp>
        <p:nvCxnSpPr>
          <p:cNvPr id="63" name="Elbow Connector 62"/>
          <p:cNvCxnSpPr>
            <a:stCxn id="28" idx="1"/>
            <a:endCxn id="31" idx="1"/>
          </p:cNvCxnSpPr>
          <p:nvPr/>
        </p:nvCxnSpPr>
        <p:spPr>
          <a:xfrm rot="10800000" flipH="1" flipV="1">
            <a:off x="7696200" y="3733800"/>
            <a:ext cx="228600" cy="1790700"/>
          </a:xfrm>
          <a:prstGeom prst="bentConnector3">
            <a:avLst>
              <a:gd name="adj1" fmla="val -100000"/>
            </a:avLst>
          </a:prstGeom>
        </p:spPr>
        <p:style>
          <a:lnRef idx="3">
            <a:schemeClr val="accent2"/>
          </a:lnRef>
          <a:fillRef idx="0">
            <a:schemeClr val="accent2"/>
          </a:fillRef>
          <a:effectRef idx="2">
            <a:schemeClr val="accent2"/>
          </a:effectRef>
          <a:fontRef idx="minor">
            <a:schemeClr val="tx1"/>
          </a:fontRef>
        </p:style>
      </p:cxnSp>
      <p:cxnSp>
        <p:nvCxnSpPr>
          <p:cNvPr id="65" name="Elbow Connector 64"/>
          <p:cNvCxnSpPr>
            <a:stCxn id="28" idx="1"/>
            <a:endCxn id="30" idx="1"/>
          </p:cNvCxnSpPr>
          <p:nvPr/>
        </p:nvCxnSpPr>
        <p:spPr>
          <a:xfrm rot="10800000" flipH="1" flipV="1">
            <a:off x="7696200" y="3733800"/>
            <a:ext cx="228600" cy="914400"/>
          </a:xfrm>
          <a:prstGeom prst="bentConnector3">
            <a:avLst>
              <a:gd name="adj1" fmla="val -100000"/>
            </a:avLst>
          </a:prstGeom>
        </p:spPr>
        <p:style>
          <a:lnRef idx="3">
            <a:schemeClr val="accent2"/>
          </a:lnRef>
          <a:fillRef idx="0">
            <a:schemeClr val="accent2"/>
          </a:fillRef>
          <a:effectRef idx="2">
            <a:schemeClr val="accent2"/>
          </a:effectRef>
          <a:fontRef idx="minor">
            <a:schemeClr val="tx1"/>
          </a:fontRef>
        </p:style>
      </p:cxnSp>
      <p:cxnSp>
        <p:nvCxnSpPr>
          <p:cNvPr id="69" name="Elbow Connector 68"/>
          <p:cNvCxnSpPr>
            <a:stCxn id="28" idx="1"/>
            <a:endCxn id="27" idx="3"/>
          </p:cNvCxnSpPr>
          <p:nvPr/>
        </p:nvCxnSpPr>
        <p:spPr>
          <a:xfrm rot="10800000" flipV="1">
            <a:off x="6553200" y="3733800"/>
            <a:ext cx="1143000" cy="1828800"/>
          </a:xfrm>
          <a:prstGeom prst="bentConnector3">
            <a:avLst>
              <a:gd name="adj1" fmla="val 50000"/>
            </a:avLst>
          </a:prstGeom>
        </p:spPr>
        <p:style>
          <a:lnRef idx="3">
            <a:schemeClr val="accent2"/>
          </a:lnRef>
          <a:fillRef idx="0">
            <a:schemeClr val="accent2"/>
          </a:fillRef>
          <a:effectRef idx="2">
            <a:schemeClr val="accent2"/>
          </a:effectRef>
          <a:fontRef idx="minor">
            <a:schemeClr val="tx1"/>
          </a:fontRef>
        </p:style>
      </p:cxnSp>
      <p:cxnSp>
        <p:nvCxnSpPr>
          <p:cNvPr id="71" name="Shape 70"/>
          <p:cNvCxnSpPr>
            <a:stCxn id="25" idx="2"/>
            <a:endCxn id="26" idx="1"/>
          </p:cNvCxnSpPr>
          <p:nvPr/>
        </p:nvCxnSpPr>
        <p:spPr>
          <a:xfrm rot="5400000">
            <a:off x="5134351" y="4163061"/>
            <a:ext cx="608589" cy="361689"/>
          </a:xfrm>
          <a:prstGeom prst="bentConnector4">
            <a:avLst>
              <a:gd name="adj1" fmla="val 18698"/>
              <a:gd name="adj2" fmla="val 163203"/>
            </a:avLst>
          </a:prstGeom>
        </p:spPr>
        <p:style>
          <a:lnRef idx="3">
            <a:schemeClr val="accent4"/>
          </a:lnRef>
          <a:fillRef idx="0">
            <a:schemeClr val="accent4"/>
          </a:fillRef>
          <a:effectRef idx="2">
            <a:schemeClr val="accent4"/>
          </a:effectRef>
          <a:fontRef idx="minor">
            <a:schemeClr val="tx1"/>
          </a:fontRef>
        </p:style>
      </p:cxnSp>
      <p:cxnSp>
        <p:nvCxnSpPr>
          <p:cNvPr id="73" name="Shape 72"/>
          <p:cNvCxnSpPr>
            <a:stCxn id="25" idx="2"/>
            <a:endCxn id="27" idx="1"/>
          </p:cNvCxnSpPr>
          <p:nvPr/>
        </p:nvCxnSpPr>
        <p:spPr>
          <a:xfrm rot="5400000">
            <a:off x="4677151" y="4620261"/>
            <a:ext cx="1522989" cy="361689"/>
          </a:xfrm>
          <a:prstGeom prst="bentConnector4">
            <a:avLst>
              <a:gd name="adj1" fmla="val 7472"/>
              <a:gd name="adj2" fmla="val 163203"/>
            </a:avLst>
          </a:prstGeom>
        </p:spPr>
        <p:style>
          <a:lnRef idx="3">
            <a:schemeClr val="accent4"/>
          </a:lnRef>
          <a:fillRef idx="0">
            <a:schemeClr val="accent4"/>
          </a:fillRef>
          <a:effectRef idx="2">
            <a:schemeClr val="accent4"/>
          </a:effectRef>
          <a:fontRef idx="minor">
            <a:schemeClr val="tx1"/>
          </a:fontRef>
        </p:style>
      </p:cxnSp>
      <p:cxnSp>
        <p:nvCxnSpPr>
          <p:cNvPr id="77" name="Elbow Connector 76"/>
          <p:cNvCxnSpPr>
            <a:stCxn id="19" idx="2"/>
            <a:endCxn id="20" idx="1"/>
          </p:cNvCxnSpPr>
          <p:nvPr/>
        </p:nvCxnSpPr>
        <p:spPr>
          <a:xfrm rot="5400000">
            <a:off x="3309824" y="4082588"/>
            <a:ext cx="562932" cy="476979"/>
          </a:xfrm>
          <a:prstGeom prst="bentConnector4">
            <a:avLst>
              <a:gd name="adj1" fmla="val 26983"/>
              <a:gd name="adj2" fmla="val 147927"/>
            </a:avLst>
          </a:prstGeom>
        </p:spPr>
        <p:style>
          <a:lnRef idx="2">
            <a:schemeClr val="accent4"/>
          </a:lnRef>
          <a:fillRef idx="0">
            <a:schemeClr val="accent4"/>
          </a:fillRef>
          <a:effectRef idx="1">
            <a:schemeClr val="accent4"/>
          </a:effectRef>
          <a:fontRef idx="minor">
            <a:schemeClr val="tx1"/>
          </a:fontRef>
        </p:style>
      </p:cxnSp>
      <p:cxnSp>
        <p:nvCxnSpPr>
          <p:cNvPr id="81" name="Shape 80"/>
          <p:cNvCxnSpPr>
            <a:stCxn id="19" idx="2"/>
            <a:endCxn id="21" idx="1"/>
          </p:cNvCxnSpPr>
          <p:nvPr/>
        </p:nvCxnSpPr>
        <p:spPr>
          <a:xfrm rot="5400000">
            <a:off x="2947874" y="4444538"/>
            <a:ext cx="1286832" cy="476979"/>
          </a:xfrm>
          <a:prstGeom prst="bentConnector4">
            <a:avLst>
              <a:gd name="adj1" fmla="val 13580"/>
              <a:gd name="adj2" fmla="val 147927"/>
            </a:avLst>
          </a:prstGeom>
        </p:spPr>
        <p:style>
          <a:lnRef idx="2">
            <a:schemeClr val="accent4"/>
          </a:lnRef>
          <a:fillRef idx="0">
            <a:schemeClr val="accent4"/>
          </a:fillRef>
          <a:effectRef idx="1">
            <a:schemeClr val="accent4"/>
          </a:effectRef>
          <a:fontRef idx="minor">
            <a:schemeClr val="tx1"/>
          </a:fontRef>
        </p:style>
      </p:cxnSp>
      <p:cxnSp>
        <p:nvCxnSpPr>
          <p:cNvPr id="83" name="Shape 82"/>
          <p:cNvCxnSpPr>
            <a:stCxn id="19" idx="2"/>
            <a:endCxn id="22" idx="1"/>
          </p:cNvCxnSpPr>
          <p:nvPr/>
        </p:nvCxnSpPr>
        <p:spPr>
          <a:xfrm rot="5400000">
            <a:off x="2524996" y="4867416"/>
            <a:ext cx="2132589" cy="476979"/>
          </a:xfrm>
          <a:prstGeom prst="bentConnector4">
            <a:avLst>
              <a:gd name="adj1" fmla="val 8373"/>
              <a:gd name="adj2" fmla="val 147927"/>
            </a:avLst>
          </a:prstGeom>
        </p:spPr>
        <p:style>
          <a:lnRef idx="2">
            <a:schemeClr val="accent4"/>
          </a:lnRef>
          <a:fillRef idx="0">
            <a:schemeClr val="accent4"/>
          </a:fillRef>
          <a:effectRef idx="1">
            <a:schemeClr val="accent4"/>
          </a:effectRef>
          <a:fontRef idx="minor">
            <a:schemeClr val="tx1"/>
          </a:fontRef>
        </p:style>
      </p:cxnSp>
      <p:cxnSp>
        <p:nvCxnSpPr>
          <p:cNvPr id="90" name="Elbow Connector 89"/>
          <p:cNvCxnSpPr>
            <a:stCxn id="34" idx="1"/>
            <a:endCxn id="37" idx="1"/>
          </p:cNvCxnSpPr>
          <p:nvPr/>
        </p:nvCxnSpPr>
        <p:spPr>
          <a:xfrm rot="10800000" flipH="1" flipV="1">
            <a:off x="228600" y="3764342"/>
            <a:ext cx="76200" cy="1188657"/>
          </a:xfrm>
          <a:prstGeom prst="bentConnector3">
            <a:avLst>
              <a:gd name="adj1" fmla="val -135000"/>
            </a:avLst>
          </a:prstGeom>
        </p:spPr>
        <p:style>
          <a:lnRef idx="2">
            <a:schemeClr val="accent3"/>
          </a:lnRef>
          <a:fillRef idx="0">
            <a:schemeClr val="accent3"/>
          </a:fillRef>
          <a:effectRef idx="1">
            <a:schemeClr val="accent3"/>
          </a:effectRef>
          <a:fontRef idx="minor">
            <a:schemeClr val="tx1"/>
          </a:fontRef>
        </p:style>
      </p:cxnSp>
      <p:cxnSp>
        <p:nvCxnSpPr>
          <p:cNvPr id="93" name="Elbow Connector 92"/>
          <p:cNvCxnSpPr>
            <a:stCxn id="34" idx="1"/>
            <a:endCxn id="35" idx="1"/>
          </p:cNvCxnSpPr>
          <p:nvPr/>
        </p:nvCxnSpPr>
        <p:spPr>
          <a:xfrm rot="10800000" flipH="1" flipV="1">
            <a:off x="228600" y="3764342"/>
            <a:ext cx="76200" cy="1950657"/>
          </a:xfrm>
          <a:prstGeom prst="bentConnector3">
            <a:avLst>
              <a:gd name="adj1" fmla="val -120000"/>
            </a:avLst>
          </a:prstGeom>
        </p:spPr>
        <p:style>
          <a:lnRef idx="2">
            <a:schemeClr val="accent3"/>
          </a:lnRef>
          <a:fillRef idx="0">
            <a:schemeClr val="accent3"/>
          </a:fillRef>
          <a:effectRef idx="1">
            <a:schemeClr val="accent3"/>
          </a:effectRef>
          <a:fontRef idx="minor">
            <a:schemeClr val="tx1"/>
          </a:fontRef>
        </p:style>
      </p:cxnSp>
      <p:cxnSp>
        <p:nvCxnSpPr>
          <p:cNvPr id="96" name="Elbow Connector 95"/>
          <p:cNvCxnSpPr>
            <a:stCxn id="34" idx="1"/>
            <a:endCxn id="39" idx="1"/>
          </p:cNvCxnSpPr>
          <p:nvPr/>
        </p:nvCxnSpPr>
        <p:spPr>
          <a:xfrm rot="10800000" flipH="1" flipV="1">
            <a:off x="228600" y="3764342"/>
            <a:ext cx="76200" cy="2712657"/>
          </a:xfrm>
          <a:prstGeom prst="bentConnector3">
            <a:avLst>
              <a:gd name="adj1" fmla="val -105000"/>
            </a:avLst>
          </a:prstGeom>
        </p:spPr>
        <p:style>
          <a:lnRef idx="2">
            <a:schemeClr val="accent3"/>
          </a:lnRef>
          <a:fillRef idx="0">
            <a:schemeClr val="accent3"/>
          </a:fillRef>
          <a:effectRef idx="1">
            <a:schemeClr val="accent3"/>
          </a:effectRef>
          <a:fontRef idx="minor">
            <a:schemeClr val="tx1"/>
          </a:fontRef>
        </p:style>
      </p:cxnSp>
      <p:cxnSp>
        <p:nvCxnSpPr>
          <p:cNvPr id="99" name="Elbow Connector 98"/>
          <p:cNvCxnSpPr>
            <a:stCxn id="13" idx="2"/>
            <a:endCxn id="38" idx="0"/>
          </p:cNvCxnSpPr>
          <p:nvPr/>
        </p:nvCxnSpPr>
        <p:spPr>
          <a:xfrm rot="5400000">
            <a:off x="3107267" y="2456344"/>
            <a:ext cx="760989" cy="2251122"/>
          </a:xfrm>
          <a:prstGeom prst="bentConnector3">
            <a:avLst>
              <a:gd name="adj1" fmla="val 21462"/>
            </a:avLst>
          </a:prstGeom>
        </p:spPr>
        <p:style>
          <a:lnRef idx="2">
            <a:schemeClr val="accent5"/>
          </a:lnRef>
          <a:fillRef idx="0">
            <a:schemeClr val="accent5"/>
          </a:fillRef>
          <a:effectRef idx="1">
            <a:schemeClr val="accent5"/>
          </a:effectRef>
          <a:fontRef idx="minor">
            <a:schemeClr val="tx1"/>
          </a:fontRef>
        </p:style>
      </p:cxnSp>
      <p:sp>
        <p:nvSpPr>
          <p:cNvPr id="49" name="TextBox 48"/>
          <p:cNvSpPr txBox="1"/>
          <p:nvPr/>
        </p:nvSpPr>
        <p:spPr>
          <a:xfrm>
            <a:off x="5638800" y="6096000"/>
            <a:ext cx="3505200" cy="369332"/>
          </a:xfrm>
          <a:prstGeom prst="rect">
            <a:avLst/>
          </a:prstGeom>
          <a:noFill/>
        </p:spPr>
        <p:txBody>
          <a:bodyPr wrap="square" rtlCol="0">
            <a:spAutoFit/>
          </a:bodyPr>
          <a:lstStyle/>
          <a:p>
            <a:r>
              <a:rPr lang="en-US" dirty="0" smtClean="0"/>
              <a:t>Quality Assurance</a:t>
            </a:r>
            <a:endParaRPr lang="en-US" dirty="0"/>
          </a:p>
        </p:txBody>
      </p:sp>
      <p:sp>
        <p:nvSpPr>
          <p:cNvPr id="50" name="TextBox 49"/>
          <p:cNvSpPr txBox="1"/>
          <p:nvPr/>
        </p:nvSpPr>
        <p:spPr>
          <a:xfrm>
            <a:off x="1905000" y="5029200"/>
            <a:ext cx="1295400" cy="646331"/>
          </a:xfrm>
          <a:prstGeom prst="rect">
            <a:avLst/>
          </a:prstGeom>
          <a:noFill/>
        </p:spPr>
        <p:txBody>
          <a:bodyPr wrap="square" rtlCol="0">
            <a:spAutoFit/>
          </a:bodyPr>
          <a:lstStyle/>
          <a:p>
            <a:r>
              <a:rPr lang="en-US" dirty="0" smtClean="0"/>
              <a:t>Quality Control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Passive House:</a:t>
            </a:r>
          </a:p>
          <a:p>
            <a:pPr lvl="1"/>
            <a:r>
              <a:rPr lang="en-US" dirty="0" smtClean="0"/>
              <a:t>Applicable code-required certifications/performance classifications (could utilize AAMA/CSA/WDMA testing)</a:t>
            </a:r>
          </a:p>
          <a:p>
            <a:pPr lvl="1">
              <a:spcBef>
                <a:spcPts val="1200"/>
              </a:spcBef>
            </a:pPr>
            <a:r>
              <a:rPr lang="en-US" dirty="0" smtClean="0"/>
              <a:t>Physical testing of actual installed windows </a:t>
            </a:r>
          </a:p>
          <a:p>
            <a:pPr lvl="2"/>
            <a:r>
              <a:rPr lang="en-US" dirty="0" smtClean="0"/>
              <a:t>Blower Door</a:t>
            </a:r>
          </a:p>
          <a:p>
            <a:pPr lvl="2"/>
            <a:r>
              <a:rPr lang="en-US" dirty="0" smtClean="0"/>
              <a:t>Infrared Camera</a:t>
            </a:r>
          </a:p>
          <a:p>
            <a:pPr lvl="2"/>
            <a:r>
              <a:rPr lang="en-US" dirty="0" smtClean="0"/>
              <a:t>PHIUS+ &amp; PHI Rater Inspection Checklists</a:t>
            </a:r>
          </a:p>
          <a:p>
            <a:pPr lvl="1"/>
            <a:r>
              <a:rPr lang="en-US" dirty="0" smtClean="0"/>
              <a:t>Others?</a:t>
            </a:r>
          </a:p>
          <a:p>
            <a:pPr lvl="1">
              <a:buNone/>
            </a:pPr>
            <a:endParaRPr lang="en-US" dirty="0" smtClean="0"/>
          </a:p>
        </p:txBody>
      </p:sp>
      <p:sp>
        <p:nvSpPr>
          <p:cNvPr id="3" name="Title 2"/>
          <p:cNvSpPr>
            <a:spLocks noGrp="1"/>
          </p:cNvSpPr>
          <p:nvPr>
            <p:ph type="title"/>
          </p:nvPr>
        </p:nvSpPr>
        <p:spPr/>
        <p:txBody>
          <a:bodyPr>
            <a:normAutofit fontScale="90000"/>
          </a:bodyPr>
          <a:lstStyle/>
          <a:p>
            <a:r>
              <a:rPr lang="en-US" dirty="0" smtClean="0"/>
              <a:t>STRUCTURAL PERFORMANCE: </a:t>
            </a:r>
            <a:br>
              <a:rPr lang="en-US" dirty="0" smtClean="0"/>
            </a:br>
            <a:r>
              <a:rPr lang="en-US" dirty="0" smtClean="0"/>
              <a:t>PASSIVE HOUSE</a:t>
            </a:r>
            <a:endParaRPr lang="en-US" dirty="0"/>
          </a:p>
        </p:txBody>
      </p:sp>
      <p:pic>
        <p:nvPicPr>
          <p:cNvPr id="2050" name="Picture 2" descr="http://www.dhiinspections.com/system/files/userfiles/Blower_Door.jpg"/>
          <p:cNvPicPr>
            <a:picLocks noChangeAspect="1" noChangeArrowheads="1"/>
          </p:cNvPicPr>
          <p:nvPr/>
        </p:nvPicPr>
        <p:blipFill>
          <a:blip r:embed="rId3"/>
          <a:srcRect/>
          <a:stretch>
            <a:fillRect/>
          </a:stretch>
        </p:blipFill>
        <p:spPr bwMode="auto">
          <a:xfrm>
            <a:off x="3276600" y="4724400"/>
            <a:ext cx="2362200" cy="1773027"/>
          </a:xfrm>
          <a:prstGeom prst="rect">
            <a:avLst/>
          </a:prstGeom>
          <a:noFill/>
        </p:spPr>
      </p:pic>
      <p:pic>
        <p:nvPicPr>
          <p:cNvPr id="2052" name="Picture 4" descr="http://www.lhiokc.com/wp-content/uploads/2013/07/Infrared-picture.jpg"/>
          <p:cNvPicPr>
            <a:picLocks noChangeAspect="1" noChangeArrowheads="1"/>
          </p:cNvPicPr>
          <p:nvPr/>
        </p:nvPicPr>
        <p:blipFill>
          <a:blip r:embed="rId4"/>
          <a:srcRect/>
          <a:stretch>
            <a:fillRect/>
          </a:stretch>
        </p:blipFill>
        <p:spPr bwMode="auto">
          <a:xfrm>
            <a:off x="5943600" y="4648200"/>
            <a:ext cx="2336800" cy="17526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2708</TotalTime>
  <Words>2644</Words>
  <Application>Microsoft Office PowerPoint</Application>
  <PresentationFormat>On-screen Show (4:3)</PresentationFormat>
  <Paragraphs>371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Theme1</vt:lpstr>
      <vt:lpstr>Window Certifications: What’s In A Label?</vt:lpstr>
      <vt:lpstr>OVERVIEW</vt:lpstr>
      <vt:lpstr>WHY CERTIFY?</vt:lpstr>
      <vt:lpstr>PRESENTATION OVERVIEW</vt:lpstr>
      <vt:lpstr>STRUCTURAL PERFORMANCE</vt:lpstr>
      <vt:lpstr>STRUCTURAL PERFORMANCE</vt:lpstr>
      <vt:lpstr>STRUCTURAL CERTIFICATIONS:  NORTH AMERICA</vt:lpstr>
      <vt:lpstr>BEHIND A STRUCTURAL PERFORMANCE LABEL: AAMA GOLD EXAMPLE</vt:lpstr>
      <vt:lpstr>STRUCTURAL PERFORMANCE:  PASSIVE HOUSE</vt:lpstr>
      <vt:lpstr>THERMAL PERFORMANCE</vt:lpstr>
      <vt:lpstr>THERMAL PERFORMANCE</vt:lpstr>
      <vt:lpstr>THERMAL CERTIFATION: US</vt:lpstr>
      <vt:lpstr>2012 IECC RESIDENTIAL PERSCRIPTIVE WINDOW REQUIREMENTS</vt:lpstr>
      <vt:lpstr>THERMAL CERTIFICATION: CANADA</vt:lpstr>
      <vt:lpstr>THERMAL CERTIFICATIONS PROGRAMS</vt:lpstr>
      <vt:lpstr>THERMAL CERIFICATIONS:  PASSIVE HOUSE</vt:lpstr>
      <vt:lpstr>THERMAL PERFORMANCES: DIFFERENCES STANDARDS, DIFFERENT RESULTS</vt:lpstr>
      <vt:lpstr>BEHIND A THERMAL PERFORMANCE LABEL: NFRC EXAMPLE</vt:lpstr>
      <vt:lpstr>NFRC IG CERTIFICATION PROGRAM</vt:lpstr>
      <vt:lpstr>IG CERTIFICTION ASTM E 2190</vt:lpstr>
      <vt:lpstr>IG TESTING &amp; CERTIFICATION</vt:lpstr>
      <vt:lpstr>PASSIVE HOUSE</vt:lpstr>
      <vt:lpstr>THERMAL CERIFICATIONS: PASSIVE</vt:lpstr>
      <vt:lpstr>PASSIVE HOUSE INSTITUTE (PHI)</vt:lpstr>
      <vt:lpstr>PASSIVE HOUSE INSTITUTE  CERTIFICATION PROCESS FOR GLAZINGS AND TRANSPARENT COATINGS</vt:lpstr>
      <vt:lpstr>Slide 26</vt:lpstr>
      <vt:lpstr>Slide 27</vt:lpstr>
      <vt:lpstr>PASSIVE HOUSE INSTITUTE (PHI)</vt:lpstr>
      <vt:lpstr>PASSIVE HOUSE INSTITUTE US (PHIUS) PHIUS Certified Data for Window Performance Program </vt:lpstr>
      <vt:lpstr>PASSIVE HOUSE INSTITUTE US (PHIUS) PHIUS Certified Data for Window Performance Program </vt:lpstr>
      <vt:lpstr>PHIUS CERTIFIED DATA FOR WINDOW PERFORMANCE PROGRAM</vt:lpstr>
      <vt:lpstr>PHIUS CERTIFIED DATA FOR WINDOW PERFORMANCE PROGRAM</vt:lpstr>
      <vt:lpstr>PASSIVE HOUSE INSTITUTE US (PHIUS) PHIUS Certified Data for Window Performance Program </vt:lpstr>
      <vt:lpstr>OTHER NOTEABLE WINDOW CERTIFICATION PROGRAMS</vt:lpstr>
      <vt:lpstr>OTHER NOTABLE CERTIFICATIONS</vt:lpstr>
      <vt:lpstr>CONCLUDING THOUGHTS:  OPEN DIALOGUE</vt:lpstr>
      <vt:lpstr>CONCLUDING THOUGHTS:  OPEN DIALOGUE</vt:lpstr>
    </vt:vector>
  </TitlesOfParts>
  <Company>Serious Materials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 Certifications</dc:title>
  <dc:creator>Alison Ray</dc:creator>
  <cp:lastModifiedBy>Alison Ray</cp:lastModifiedBy>
  <cp:revision>88</cp:revision>
  <dcterms:created xsi:type="dcterms:W3CDTF">2013-10-12T21:45:24Z</dcterms:created>
  <dcterms:modified xsi:type="dcterms:W3CDTF">2013-12-12T01:22:34Z</dcterms:modified>
</cp:coreProperties>
</file>